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Light" charset="1" panose="00000400000000000000"/>
      <p:regular r:id="rId18"/>
    </p:embeddedFont>
    <p:embeddedFont>
      <p:font typeface="Open Sauce" charset="1" panose="00000500000000000000"/>
      <p:regular r:id="rId19"/>
    </p:embeddedFont>
    <p:embeddedFont>
      <p:font typeface="Codec Pro ExtraBold" charset="1" panose="00000700000000000000"/>
      <p:regular r:id="rId20"/>
    </p:embeddedFont>
    <p:embeddedFont>
      <p:font typeface="Open Sans Bold" charset="1" panose="020B0806030504020204"/>
      <p:regular r:id="rId21"/>
    </p:embeddedFont>
    <p:embeddedFont>
      <p:font typeface="Codec Pro ExtraBold Bold" charset="1" panose="00000900000000000000"/>
      <p:regular r:id="rId22"/>
    </p:embeddedFont>
    <p:embeddedFont>
      <p:font typeface="Open Sans" charset="1" panose="020B0606030504020204"/>
      <p:regular r:id="rId23"/>
    </p:embeddedFont>
    <p:embeddedFont>
      <p:font typeface="Open Sauce Bold" charset="1" panose="00000800000000000000"/>
      <p:regular r:id="rId24"/>
    </p:embeddedFont>
    <p:embeddedFont>
      <p:font typeface="Montserrat Light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2" Target="../media/image47.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2" Target="../media/image35.png" Type="http://schemas.openxmlformats.org/officeDocument/2006/relationships/image"/><Relationship Id="rId3" Target="../media/image54.jpe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https://github.com/fajarwahyupratamaa/PBI-Bank-Muamalat.git" TargetMode="External" Type="http://schemas.openxmlformats.org/officeDocument/2006/relationships/hyperlink"/><Relationship Id="rId12" Target="https://lookerstudio.google.com/reporting/c6dd5b8b-294f-4d35-b6b4-2985bf4aa96b" TargetMode="External" Type="http://schemas.openxmlformats.org/officeDocument/2006/relationships/hyperlink"/><Relationship Id="rId13" Target="../media/image5.png" Type="http://schemas.openxmlformats.org/officeDocument/2006/relationships/image"/><Relationship Id="rId14" Target="../media/image6.png" Type="http://schemas.openxmlformats.org/officeDocument/2006/relationships/image"/><Relationship Id="rId2" Target="../media/image35.png" Type="http://schemas.openxmlformats.org/officeDocument/2006/relationships/image"/><Relationship Id="rId3" Target="../media/image65.jpe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5.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7.png" Type="http://schemas.openxmlformats.org/officeDocument/2006/relationships/image"/><Relationship Id="rId2" Target="../media/image35.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2.png" Type="http://schemas.openxmlformats.org/officeDocument/2006/relationships/image"/><Relationship Id="rId8"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2015913" y="6418396"/>
            <a:ext cx="4070617" cy="569486"/>
            <a:chOff x="0" y="0"/>
            <a:chExt cx="971599" cy="135928"/>
          </a:xfrm>
        </p:grpSpPr>
        <p:sp>
          <p:nvSpPr>
            <p:cNvPr name="Freeform 13" id="13"/>
            <p:cNvSpPr/>
            <p:nvPr/>
          </p:nvSpPr>
          <p:spPr>
            <a:xfrm flipH="false" flipV="false" rot="0">
              <a:off x="0" y="0"/>
              <a:ext cx="971599" cy="135928"/>
            </a:xfrm>
            <a:custGeom>
              <a:avLst/>
              <a:gdLst/>
              <a:ahLst/>
              <a:cxnLst/>
              <a:rect r="r" b="b" t="t" l="l"/>
              <a:pathLst>
                <a:path h="135928" w="971599">
                  <a:moveTo>
                    <a:pt x="34234" y="0"/>
                  </a:moveTo>
                  <a:lnTo>
                    <a:pt x="937365" y="0"/>
                  </a:lnTo>
                  <a:cubicBezTo>
                    <a:pt x="946444" y="0"/>
                    <a:pt x="955152" y="3607"/>
                    <a:pt x="961572" y="10027"/>
                  </a:cubicBezTo>
                  <a:cubicBezTo>
                    <a:pt x="967992" y="16447"/>
                    <a:pt x="971599" y="25155"/>
                    <a:pt x="971599" y="34234"/>
                  </a:cubicBezTo>
                  <a:lnTo>
                    <a:pt x="971599" y="101694"/>
                  </a:lnTo>
                  <a:cubicBezTo>
                    <a:pt x="971599" y="110773"/>
                    <a:pt x="967992" y="119481"/>
                    <a:pt x="961572" y="125901"/>
                  </a:cubicBezTo>
                  <a:cubicBezTo>
                    <a:pt x="955152" y="132321"/>
                    <a:pt x="946444" y="135928"/>
                    <a:pt x="937365" y="135928"/>
                  </a:cubicBezTo>
                  <a:lnTo>
                    <a:pt x="34234" y="135928"/>
                  </a:lnTo>
                  <a:cubicBezTo>
                    <a:pt x="25155" y="135928"/>
                    <a:pt x="16447" y="132321"/>
                    <a:pt x="10027" y="125901"/>
                  </a:cubicBezTo>
                  <a:cubicBezTo>
                    <a:pt x="3607" y="119481"/>
                    <a:pt x="0" y="110773"/>
                    <a:pt x="0" y="101694"/>
                  </a:cubicBezTo>
                  <a:lnTo>
                    <a:pt x="0" y="34234"/>
                  </a:lnTo>
                  <a:cubicBezTo>
                    <a:pt x="0" y="25155"/>
                    <a:pt x="3607" y="16447"/>
                    <a:pt x="10027" y="10027"/>
                  </a:cubicBezTo>
                  <a:cubicBezTo>
                    <a:pt x="16447" y="3607"/>
                    <a:pt x="25155" y="0"/>
                    <a:pt x="34234" y="0"/>
                  </a:cubicBezTo>
                  <a:close/>
                </a:path>
              </a:pathLst>
            </a:custGeom>
            <a:solidFill>
              <a:srgbClr val="1C5739"/>
            </a:solidFill>
          </p:spPr>
        </p:sp>
        <p:sp>
          <p:nvSpPr>
            <p:cNvPr name="TextBox 14" id="14"/>
            <p:cNvSpPr txBox="true"/>
            <p:nvPr/>
          </p:nvSpPr>
          <p:spPr>
            <a:xfrm>
              <a:off x="0" y="-28575"/>
              <a:ext cx="971599" cy="164503"/>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rPr>
                <a:t>Project Based Internship</a:t>
              </a:r>
            </a:p>
          </p:txBody>
        </p:sp>
      </p:grpSp>
      <p:sp>
        <p:nvSpPr>
          <p:cNvPr name="Freeform 15" id="15"/>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695996" y="441003"/>
            <a:ext cx="2723917" cy="882521"/>
          </a:xfrm>
          <a:custGeom>
            <a:avLst/>
            <a:gdLst/>
            <a:ahLst/>
            <a:cxnLst/>
            <a:rect r="r" b="b" t="t" l="l"/>
            <a:pathLst>
              <a:path h="882521" w="2723917">
                <a:moveTo>
                  <a:pt x="0" y="0"/>
                </a:moveTo>
                <a:lnTo>
                  <a:pt x="2723917" y="0"/>
                </a:lnTo>
                <a:lnTo>
                  <a:pt x="2723917" y="882521"/>
                </a:lnTo>
                <a:lnTo>
                  <a:pt x="0" y="882521"/>
                </a:lnTo>
                <a:lnTo>
                  <a:pt x="0" y="0"/>
                </a:lnTo>
                <a:close/>
              </a:path>
            </a:pathLst>
          </a:custGeom>
          <a:blipFill>
            <a:blip r:embed="rId6"/>
            <a:stretch>
              <a:fillRect l="0" t="-30783" r="0" b="-45944"/>
            </a:stretch>
          </a:blipFill>
        </p:spPr>
      </p:sp>
      <p:sp>
        <p:nvSpPr>
          <p:cNvPr name="Freeform 17" id="17"/>
          <p:cNvSpPr/>
          <p:nvPr/>
        </p:nvSpPr>
        <p:spPr>
          <a:xfrm flipH="false" flipV="false" rot="0">
            <a:off x="1857567" y="476897"/>
            <a:ext cx="2363437" cy="893642"/>
          </a:xfrm>
          <a:custGeom>
            <a:avLst/>
            <a:gdLst/>
            <a:ahLst/>
            <a:cxnLst/>
            <a:rect r="r" b="b" t="t" l="l"/>
            <a:pathLst>
              <a:path h="893642" w="2363437">
                <a:moveTo>
                  <a:pt x="0" y="0"/>
                </a:moveTo>
                <a:lnTo>
                  <a:pt x="2363437" y="0"/>
                </a:lnTo>
                <a:lnTo>
                  <a:pt x="2363437" y="893642"/>
                </a:lnTo>
                <a:lnTo>
                  <a:pt x="0" y="893642"/>
                </a:lnTo>
                <a:lnTo>
                  <a:pt x="0" y="0"/>
                </a:lnTo>
                <a:close/>
              </a:path>
            </a:pathLst>
          </a:custGeom>
          <a:blipFill>
            <a:blip r:embed="rId7"/>
            <a:stretch>
              <a:fillRect l="0" t="-85701" r="0" b="-78770"/>
            </a:stretch>
          </a:blipFill>
        </p:spPr>
      </p:sp>
      <p:sp>
        <p:nvSpPr>
          <p:cNvPr name="Freeform 18" id="18"/>
          <p:cNvSpPr/>
          <p:nvPr/>
        </p:nvSpPr>
        <p:spPr>
          <a:xfrm flipH="false" flipV="false" rot="0">
            <a:off x="1929283" y="7759595"/>
            <a:ext cx="2563491" cy="1281746"/>
          </a:xfrm>
          <a:custGeom>
            <a:avLst/>
            <a:gdLst/>
            <a:ahLst/>
            <a:cxnLst/>
            <a:rect r="r" b="b" t="t" l="l"/>
            <a:pathLst>
              <a:path h="1281746" w="2563491">
                <a:moveTo>
                  <a:pt x="0" y="0"/>
                </a:moveTo>
                <a:lnTo>
                  <a:pt x="2563491" y="0"/>
                </a:lnTo>
                <a:lnTo>
                  <a:pt x="2563491" y="1281746"/>
                </a:lnTo>
                <a:lnTo>
                  <a:pt x="0" y="1281746"/>
                </a:lnTo>
                <a:lnTo>
                  <a:pt x="0" y="0"/>
                </a:lnTo>
                <a:close/>
              </a:path>
            </a:pathLst>
          </a:custGeom>
          <a:blipFill>
            <a:blip r:embed="rId8"/>
            <a:stretch>
              <a:fillRect l="0" t="0" r="0" b="0"/>
            </a:stretch>
          </a:blipFill>
        </p:spPr>
      </p:sp>
      <p:sp>
        <p:nvSpPr>
          <p:cNvPr name="Freeform 19" id="19"/>
          <p:cNvSpPr/>
          <p:nvPr/>
        </p:nvSpPr>
        <p:spPr>
          <a:xfrm flipH="false" flipV="false" rot="0">
            <a:off x="5152327" y="7759595"/>
            <a:ext cx="2314172" cy="1321649"/>
          </a:xfrm>
          <a:custGeom>
            <a:avLst/>
            <a:gdLst/>
            <a:ahLst/>
            <a:cxnLst/>
            <a:rect r="r" b="b" t="t" l="l"/>
            <a:pathLst>
              <a:path h="1321649" w="2314172">
                <a:moveTo>
                  <a:pt x="0" y="0"/>
                </a:moveTo>
                <a:lnTo>
                  <a:pt x="2314171" y="0"/>
                </a:lnTo>
                <a:lnTo>
                  <a:pt x="2314171" y="1321649"/>
                </a:lnTo>
                <a:lnTo>
                  <a:pt x="0" y="1321649"/>
                </a:lnTo>
                <a:lnTo>
                  <a:pt x="0" y="0"/>
                </a:lnTo>
                <a:close/>
              </a:path>
            </a:pathLst>
          </a:custGeom>
          <a:blipFill>
            <a:blip r:embed="rId9"/>
            <a:stretch>
              <a:fillRect l="0" t="0" r="0" b="0"/>
            </a:stretch>
          </a:blipFill>
        </p:spPr>
      </p:sp>
      <p:grpSp>
        <p:nvGrpSpPr>
          <p:cNvPr name="Group 20" id="20"/>
          <p:cNvGrpSpPr/>
          <p:nvPr/>
        </p:nvGrpSpPr>
        <p:grpSpPr>
          <a:xfrm rot="0">
            <a:off x="11260393" y="1370539"/>
            <a:ext cx="6208424" cy="8916461"/>
            <a:chOff x="0" y="0"/>
            <a:chExt cx="961847" cy="1381393"/>
          </a:xfrm>
        </p:grpSpPr>
        <p:sp>
          <p:nvSpPr>
            <p:cNvPr name="Freeform 21" id="21"/>
            <p:cNvSpPr/>
            <p:nvPr/>
          </p:nvSpPr>
          <p:spPr>
            <a:xfrm flipH="false" flipV="false" rot="0">
              <a:off x="0" y="0"/>
              <a:ext cx="961847" cy="1381393"/>
            </a:xfrm>
            <a:custGeom>
              <a:avLst/>
              <a:gdLst/>
              <a:ahLst/>
              <a:cxnLst/>
              <a:rect r="r" b="b" t="t" l="l"/>
              <a:pathLst>
                <a:path h="1381393" w="961847">
                  <a:moveTo>
                    <a:pt x="0" y="0"/>
                  </a:moveTo>
                  <a:lnTo>
                    <a:pt x="961847" y="0"/>
                  </a:lnTo>
                  <a:lnTo>
                    <a:pt x="961847" y="1381393"/>
                  </a:lnTo>
                  <a:lnTo>
                    <a:pt x="0" y="1381393"/>
                  </a:lnTo>
                  <a:close/>
                </a:path>
              </a:pathLst>
            </a:custGeom>
            <a:blipFill>
              <a:blip r:embed="rId10"/>
              <a:stretch>
                <a:fillRect l="-9062" t="0" r="-34556" b="0"/>
              </a:stretch>
            </a:blipFill>
          </p:spPr>
        </p:sp>
      </p:grpSp>
      <p:sp>
        <p:nvSpPr>
          <p:cNvPr name="TextBox 22" id="22"/>
          <p:cNvSpPr txBox="true"/>
          <p:nvPr/>
        </p:nvSpPr>
        <p:spPr>
          <a:xfrm rot="0">
            <a:off x="1888440" y="9210675"/>
            <a:ext cx="8553855" cy="439048"/>
          </a:xfrm>
          <a:prstGeom prst="rect">
            <a:avLst/>
          </a:prstGeom>
        </p:spPr>
        <p:txBody>
          <a:bodyPr anchor="t" rtlCol="false" tIns="0" lIns="0" bIns="0" rIns="0">
            <a:spAutoFit/>
          </a:bodyPr>
          <a:lstStyle/>
          <a:p>
            <a:pPr algn="l">
              <a:lnSpc>
                <a:spcPts val="3625"/>
              </a:lnSpc>
            </a:pPr>
            <a:r>
              <a:rPr lang="en-US" sz="2589" spc="129">
                <a:solidFill>
                  <a:srgbClr val="1C5739"/>
                </a:solidFill>
                <a:latin typeface="Open Sauce"/>
              </a:rPr>
              <a:t>Presented by Fajar Wahyu Pratama</a:t>
            </a:r>
          </a:p>
        </p:txBody>
      </p:sp>
      <p:sp>
        <p:nvSpPr>
          <p:cNvPr name="TextBox 23" id="23"/>
          <p:cNvSpPr txBox="true"/>
          <p:nvPr/>
        </p:nvSpPr>
        <p:spPr>
          <a:xfrm rot="0">
            <a:off x="1888440" y="2567434"/>
            <a:ext cx="9201408" cy="3886810"/>
          </a:xfrm>
          <a:prstGeom prst="rect">
            <a:avLst/>
          </a:prstGeom>
        </p:spPr>
        <p:txBody>
          <a:bodyPr anchor="t" rtlCol="false" tIns="0" lIns="0" bIns="0" rIns="0">
            <a:spAutoFit/>
          </a:bodyPr>
          <a:lstStyle/>
          <a:p>
            <a:pPr algn="l">
              <a:lnSpc>
                <a:spcPts val="9626"/>
              </a:lnSpc>
            </a:pPr>
            <a:r>
              <a:rPr lang="en-US" sz="10027">
                <a:solidFill>
                  <a:srgbClr val="1C5739"/>
                </a:solidFill>
                <a:latin typeface="Codec Pro ExtraBold"/>
              </a:rPr>
              <a:t>BUSINESS INTELLIGENCE ANALYST</a:t>
            </a:r>
          </a:p>
        </p:txBody>
      </p:sp>
      <p:sp>
        <p:nvSpPr>
          <p:cNvPr name="TextBox 24" id="24"/>
          <p:cNvSpPr txBox="true"/>
          <p:nvPr/>
        </p:nvSpPr>
        <p:spPr>
          <a:xfrm rot="0">
            <a:off x="4221004" y="443942"/>
            <a:ext cx="312027" cy="720593"/>
          </a:xfrm>
          <a:prstGeom prst="rect">
            <a:avLst/>
          </a:prstGeom>
        </p:spPr>
        <p:txBody>
          <a:bodyPr anchor="t" rtlCol="false" tIns="0" lIns="0" bIns="0" rIns="0">
            <a:spAutoFit/>
          </a:bodyPr>
          <a:lstStyle/>
          <a:p>
            <a:pPr algn="ctr">
              <a:lnSpc>
                <a:spcPts val="5949"/>
              </a:lnSpc>
            </a:pPr>
            <a:r>
              <a:rPr lang="en-US" sz="4249">
                <a:solidFill>
                  <a:srgbClr val="1C5739"/>
                </a:solidFill>
                <a:latin typeface="Open Sans Bold"/>
              </a:rPr>
              <a:t>x</a:t>
            </a:r>
          </a:p>
        </p:txBody>
      </p:sp>
      <p:sp>
        <p:nvSpPr>
          <p:cNvPr name="TextBox 25" id="25"/>
          <p:cNvSpPr txBox="true"/>
          <p:nvPr/>
        </p:nvSpPr>
        <p:spPr>
          <a:xfrm rot="0">
            <a:off x="1888440" y="2095049"/>
            <a:ext cx="9201408" cy="459337"/>
          </a:xfrm>
          <a:prstGeom prst="rect">
            <a:avLst/>
          </a:prstGeom>
        </p:spPr>
        <p:txBody>
          <a:bodyPr anchor="t" rtlCol="false" tIns="0" lIns="0" bIns="0" rIns="0">
            <a:spAutoFit/>
          </a:bodyPr>
          <a:lstStyle/>
          <a:p>
            <a:pPr algn="l">
              <a:lnSpc>
                <a:spcPts val="3072"/>
              </a:lnSpc>
            </a:pPr>
            <a:r>
              <a:rPr lang="en-US" sz="3200">
                <a:solidFill>
                  <a:srgbClr val="1C5739"/>
                </a:solidFill>
                <a:latin typeface="Codec Pro ExtraBold Bold"/>
              </a:rPr>
              <a:t>BANK MUAMALAT</a:t>
            </a:r>
          </a:p>
        </p:txBody>
      </p:sp>
      <p:sp>
        <p:nvSpPr>
          <p:cNvPr name="TextBox 26" id="26"/>
          <p:cNvSpPr txBox="true"/>
          <p:nvPr/>
        </p:nvSpPr>
        <p:spPr>
          <a:xfrm rot="0">
            <a:off x="2137469" y="7144355"/>
            <a:ext cx="2320379" cy="396166"/>
          </a:xfrm>
          <a:prstGeom prst="rect">
            <a:avLst/>
          </a:prstGeom>
        </p:spPr>
        <p:txBody>
          <a:bodyPr anchor="t" rtlCol="false" tIns="0" lIns="0" bIns="0" rIns="0">
            <a:spAutoFit/>
          </a:bodyPr>
          <a:lstStyle/>
          <a:p>
            <a:pPr algn="ctr">
              <a:lnSpc>
                <a:spcPts val="3359"/>
              </a:lnSpc>
            </a:pPr>
            <a:r>
              <a:rPr lang="en-US" sz="2400">
                <a:solidFill>
                  <a:srgbClr val="1C5739"/>
                </a:solidFill>
                <a:latin typeface="Open Sans"/>
              </a:rPr>
              <a:t>Batch April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6512951" y="3503045"/>
            <a:ext cx="11593526" cy="1961320"/>
            <a:chOff x="0" y="0"/>
            <a:chExt cx="3053439" cy="516562"/>
          </a:xfrm>
        </p:grpSpPr>
        <p:sp>
          <p:nvSpPr>
            <p:cNvPr name="Freeform 3" id="3"/>
            <p:cNvSpPr/>
            <p:nvPr/>
          </p:nvSpPr>
          <p:spPr>
            <a:xfrm flipH="false" flipV="false" rot="0">
              <a:off x="0" y="0"/>
              <a:ext cx="3053439" cy="516562"/>
            </a:xfrm>
            <a:custGeom>
              <a:avLst/>
              <a:gdLst/>
              <a:ahLst/>
              <a:cxnLst/>
              <a:rect r="r" b="b" t="t" l="l"/>
              <a:pathLst>
                <a:path h="516562" w="3053439">
                  <a:moveTo>
                    <a:pt x="34057" y="0"/>
                  </a:moveTo>
                  <a:lnTo>
                    <a:pt x="3019382" y="0"/>
                  </a:lnTo>
                  <a:cubicBezTo>
                    <a:pt x="3038191" y="0"/>
                    <a:pt x="3053439" y="15248"/>
                    <a:pt x="3053439" y="34057"/>
                  </a:cubicBezTo>
                  <a:lnTo>
                    <a:pt x="3053439" y="482505"/>
                  </a:lnTo>
                  <a:cubicBezTo>
                    <a:pt x="3053439" y="501314"/>
                    <a:pt x="3038191" y="516562"/>
                    <a:pt x="3019382" y="516562"/>
                  </a:cubicBezTo>
                  <a:lnTo>
                    <a:pt x="34057" y="516562"/>
                  </a:lnTo>
                  <a:cubicBezTo>
                    <a:pt x="25024" y="516562"/>
                    <a:pt x="16362" y="512974"/>
                    <a:pt x="9975" y="506587"/>
                  </a:cubicBezTo>
                  <a:cubicBezTo>
                    <a:pt x="3588" y="500200"/>
                    <a:pt x="0" y="491537"/>
                    <a:pt x="0" y="482505"/>
                  </a:cubicBezTo>
                  <a:lnTo>
                    <a:pt x="0" y="34057"/>
                  </a:lnTo>
                  <a:cubicBezTo>
                    <a:pt x="0" y="25024"/>
                    <a:pt x="3588" y="16362"/>
                    <a:pt x="9975" y="9975"/>
                  </a:cubicBezTo>
                  <a:cubicBezTo>
                    <a:pt x="16362" y="3588"/>
                    <a:pt x="25024" y="0"/>
                    <a:pt x="34057" y="0"/>
                  </a:cubicBezTo>
                  <a:close/>
                </a:path>
              </a:pathLst>
            </a:custGeom>
            <a:solidFill>
              <a:srgbClr val="F2F2F2"/>
            </a:solidFill>
          </p:spPr>
        </p:sp>
        <p:sp>
          <p:nvSpPr>
            <p:cNvPr name="TextBox 4" id="4"/>
            <p:cNvSpPr txBox="true"/>
            <p:nvPr/>
          </p:nvSpPr>
          <p:spPr>
            <a:xfrm>
              <a:off x="0" y="-19050"/>
              <a:ext cx="3053439" cy="535612"/>
            </a:xfrm>
            <a:prstGeom prst="rect">
              <a:avLst/>
            </a:prstGeom>
          </p:spPr>
          <p:txBody>
            <a:bodyPr anchor="ctr" rtlCol="false" tIns="50800" lIns="50800" bIns="50800" rIns="50800"/>
            <a:lstStyle/>
            <a:p>
              <a:pPr algn="ctr">
                <a:lnSpc>
                  <a:spcPts val="2859"/>
                </a:lnSpc>
              </a:pPr>
            </a:p>
          </p:txBody>
        </p:sp>
      </p:grpSp>
      <p:grpSp>
        <p:nvGrpSpPr>
          <p:cNvPr name="Group 5" id="5"/>
          <p:cNvGrpSpPr>
            <a:grpSpLocks noChangeAspect="true"/>
          </p:cNvGrpSpPr>
          <p:nvPr/>
        </p:nvGrpSpPr>
        <p:grpSpPr>
          <a:xfrm rot="0">
            <a:off x="-92018" y="-90923"/>
            <a:ext cx="9551719" cy="5372843"/>
            <a:chOff x="0" y="0"/>
            <a:chExt cx="6089457" cy="3425320"/>
          </a:xfrm>
        </p:grpSpPr>
        <p:sp>
          <p:nvSpPr>
            <p:cNvPr name="Freeform 6" id="6"/>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7" id="7"/>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9222" r="0" b="-9222"/>
              </a:stretch>
            </a:blipFill>
          </p:spPr>
        </p:sp>
      </p:grpSp>
      <p:grpSp>
        <p:nvGrpSpPr>
          <p:cNvPr name="Group 8" id="8"/>
          <p:cNvGrpSpPr/>
          <p:nvPr/>
        </p:nvGrpSpPr>
        <p:grpSpPr>
          <a:xfrm rot="-1660488">
            <a:off x="-4233206" y="5189176"/>
            <a:ext cx="8282376" cy="404757"/>
            <a:chOff x="0" y="0"/>
            <a:chExt cx="2181367" cy="106603"/>
          </a:xfrm>
        </p:grpSpPr>
        <p:sp>
          <p:nvSpPr>
            <p:cNvPr name="Freeform 9" id="9"/>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10" id="10"/>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1747322">
            <a:off x="3921959" y="1003562"/>
            <a:ext cx="8282376" cy="111180"/>
            <a:chOff x="0" y="0"/>
            <a:chExt cx="2181367" cy="29282"/>
          </a:xfrm>
        </p:grpSpPr>
        <p:sp>
          <p:nvSpPr>
            <p:cNvPr name="Freeform 12" id="12"/>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3" id="13"/>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9693937" y="686493"/>
            <a:ext cx="8412540" cy="2559377"/>
            <a:chOff x="0" y="0"/>
            <a:chExt cx="2215648" cy="674075"/>
          </a:xfrm>
        </p:grpSpPr>
        <p:sp>
          <p:nvSpPr>
            <p:cNvPr name="Freeform 15" id="15"/>
            <p:cNvSpPr/>
            <p:nvPr/>
          </p:nvSpPr>
          <p:spPr>
            <a:xfrm flipH="false" flipV="false" rot="0">
              <a:off x="0" y="0"/>
              <a:ext cx="2215648" cy="674075"/>
            </a:xfrm>
            <a:custGeom>
              <a:avLst/>
              <a:gdLst/>
              <a:ahLst/>
              <a:cxnLst/>
              <a:rect r="r" b="b" t="t" l="l"/>
              <a:pathLst>
                <a:path h="674075" w="2215648">
                  <a:moveTo>
                    <a:pt x="46934" y="0"/>
                  </a:moveTo>
                  <a:lnTo>
                    <a:pt x="2168714" y="0"/>
                  </a:lnTo>
                  <a:cubicBezTo>
                    <a:pt x="2194635" y="0"/>
                    <a:pt x="2215648" y="21013"/>
                    <a:pt x="2215648" y="46934"/>
                  </a:cubicBezTo>
                  <a:lnTo>
                    <a:pt x="2215648" y="627140"/>
                  </a:lnTo>
                  <a:cubicBezTo>
                    <a:pt x="2215648" y="639588"/>
                    <a:pt x="2210704" y="651526"/>
                    <a:pt x="2201902" y="660328"/>
                  </a:cubicBezTo>
                  <a:cubicBezTo>
                    <a:pt x="2193100" y="669130"/>
                    <a:pt x="2181162" y="674075"/>
                    <a:pt x="2168714" y="674075"/>
                  </a:cubicBezTo>
                  <a:lnTo>
                    <a:pt x="46934" y="674075"/>
                  </a:lnTo>
                  <a:cubicBezTo>
                    <a:pt x="34487" y="674075"/>
                    <a:pt x="22549" y="669130"/>
                    <a:pt x="13747" y="660328"/>
                  </a:cubicBezTo>
                  <a:cubicBezTo>
                    <a:pt x="4945" y="651526"/>
                    <a:pt x="0" y="639588"/>
                    <a:pt x="0" y="627140"/>
                  </a:cubicBezTo>
                  <a:lnTo>
                    <a:pt x="0" y="46934"/>
                  </a:lnTo>
                  <a:cubicBezTo>
                    <a:pt x="0" y="34487"/>
                    <a:pt x="4945" y="22549"/>
                    <a:pt x="13747" y="13747"/>
                  </a:cubicBezTo>
                  <a:cubicBezTo>
                    <a:pt x="22549" y="4945"/>
                    <a:pt x="34487" y="0"/>
                    <a:pt x="46934" y="0"/>
                  </a:cubicBezTo>
                  <a:close/>
                </a:path>
              </a:pathLst>
            </a:custGeom>
            <a:solidFill>
              <a:srgbClr val="F2F2F2"/>
            </a:solidFill>
          </p:spPr>
        </p:sp>
        <p:sp>
          <p:nvSpPr>
            <p:cNvPr name="TextBox 16" id="16"/>
            <p:cNvSpPr txBox="true"/>
            <p:nvPr/>
          </p:nvSpPr>
          <p:spPr>
            <a:xfrm>
              <a:off x="0" y="-19050"/>
              <a:ext cx="2215648" cy="693125"/>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8675760" y="686493"/>
            <a:ext cx="2264977" cy="2263391"/>
            <a:chOff x="0" y="0"/>
            <a:chExt cx="2056320" cy="2054880"/>
          </a:xfrm>
        </p:grpSpPr>
        <p:sp>
          <p:nvSpPr>
            <p:cNvPr name="Freeform 18" id="18"/>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9" id="19"/>
          <p:cNvGrpSpPr/>
          <p:nvPr/>
        </p:nvGrpSpPr>
        <p:grpSpPr>
          <a:xfrm rot="0">
            <a:off x="5976585" y="3082824"/>
            <a:ext cx="2267356" cy="2265770"/>
            <a:chOff x="0" y="0"/>
            <a:chExt cx="2058480" cy="2057040"/>
          </a:xfrm>
        </p:grpSpPr>
        <p:sp>
          <p:nvSpPr>
            <p:cNvPr name="Freeform 20" id="20"/>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21" id="21"/>
          <p:cNvGrpSpPr/>
          <p:nvPr/>
        </p:nvGrpSpPr>
        <p:grpSpPr>
          <a:xfrm rot="0">
            <a:off x="3051898" y="8172504"/>
            <a:ext cx="15054579" cy="1602209"/>
            <a:chOff x="0" y="0"/>
            <a:chExt cx="3964992" cy="421981"/>
          </a:xfrm>
        </p:grpSpPr>
        <p:sp>
          <p:nvSpPr>
            <p:cNvPr name="Freeform 22" id="22"/>
            <p:cNvSpPr/>
            <p:nvPr/>
          </p:nvSpPr>
          <p:spPr>
            <a:xfrm flipH="false" flipV="false" rot="0">
              <a:off x="0" y="0"/>
              <a:ext cx="3964992" cy="421981"/>
            </a:xfrm>
            <a:custGeom>
              <a:avLst/>
              <a:gdLst/>
              <a:ahLst/>
              <a:cxnLst/>
              <a:rect r="r" b="b" t="t" l="l"/>
              <a:pathLst>
                <a:path h="421981" w="3964992">
                  <a:moveTo>
                    <a:pt x="26227" y="0"/>
                  </a:moveTo>
                  <a:lnTo>
                    <a:pt x="3938765" y="0"/>
                  </a:lnTo>
                  <a:cubicBezTo>
                    <a:pt x="3953250" y="0"/>
                    <a:pt x="3964992" y="11742"/>
                    <a:pt x="3964992" y="26227"/>
                  </a:cubicBezTo>
                  <a:lnTo>
                    <a:pt x="3964992" y="395754"/>
                  </a:lnTo>
                  <a:cubicBezTo>
                    <a:pt x="3964992" y="410239"/>
                    <a:pt x="3953250" y="421981"/>
                    <a:pt x="3938765" y="421981"/>
                  </a:cubicBezTo>
                  <a:lnTo>
                    <a:pt x="26227" y="421981"/>
                  </a:lnTo>
                  <a:cubicBezTo>
                    <a:pt x="11742" y="421981"/>
                    <a:pt x="0" y="410239"/>
                    <a:pt x="0" y="395754"/>
                  </a:cubicBezTo>
                  <a:lnTo>
                    <a:pt x="0" y="26227"/>
                  </a:lnTo>
                  <a:cubicBezTo>
                    <a:pt x="0" y="11742"/>
                    <a:pt x="11742" y="0"/>
                    <a:pt x="26227" y="0"/>
                  </a:cubicBezTo>
                  <a:close/>
                </a:path>
              </a:pathLst>
            </a:custGeom>
            <a:solidFill>
              <a:srgbClr val="F2F2F2"/>
            </a:solidFill>
          </p:spPr>
        </p:sp>
        <p:sp>
          <p:nvSpPr>
            <p:cNvPr name="TextBox 23" id="23"/>
            <p:cNvSpPr txBox="true"/>
            <p:nvPr/>
          </p:nvSpPr>
          <p:spPr>
            <a:xfrm>
              <a:off x="0" y="-19050"/>
              <a:ext cx="3964992" cy="441031"/>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4484333" y="5815319"/>
            <a:ext cx="13622145" cy="1961320"/>
            <a:chOff x="0" y="0"/>
            <a:chExt cx="3587725" cy="516562"/>
          </a:xfrm>
        </p:grpSpPr>
        <p:sp>
          <p:nvSpPr>
            <p:cNvPr name="Freeform 25" id="25"/>
            <p:cNvSpPr/>
            <p:nvPr/>
          </p:nvSpPr>
          <p:spPr>
            <a:xfrm flipH="false" flipV="false" rot="0">
              <a:off x="0" y="0"/>
              <a:ext cx="3587726" cy="516562"/>
            </a:xfrm>
            <a:custGeom>
              <a:avLst/>
              <a:gdLst/>
              <a:ahLst/>
              <a:cxnLst/>
              <a:rect r="r" b="b" t="t" l="l"/>
              <a:pathLst>
                <a:path h="516562" w="3587726">
                  <a:moveTo>
                    <a:pt x="28985" y="0"/>
                  </a:moveTo>
                  <a:lnTo>
                    <a:pt x="3558741" y="0"/>
                  </a:lnTo>
                  <a:cubicBezTo>
                    <a:pt x="3574748" y="0"/>
                    <a:pt x="3587726" y="12977"/>
                    <a:pt x="3587726" y="28985"/>
                  </a:cubicBezTo>
                  <a:lnTo>
                    <a:pt x="3587726" y="487577"/>
                  </a:lnTo>
                  <a:cubicBezTo>
                    <a:pt x="3587726" y="503585"/>
                    <a:pt x="3574748" y="516562"/>
                    <a:pt x="3558741" y="516562"/>
                  </a:cubicBezTo>
                  <a:lnTo>
                    <a:pt x="28985" y="516562"/>
                  </a:lnTo>
                  <a:cubicBezTo>
                    <a:pt x="21298" y="516562"/>
                    <a:pt x="13925" y="513508"/>
                    <a:pt x="8490" y="508072"/>
                  </a:cubicBezTo>
                  <a:cubicBezTo>
                    <a:pt x="3054" y="502636"/>
                    <a:pt x="0" y="495264"/>
                    <a:pt x="0" y="487577"/>
                  </a:cubicBezTo>
                  <a:lnTo>
                    <a:pt x="0" y="28985"/>
                  </a:lnTo>
                  <a:cubicBezTo>
                    <a:pt x="0" y="21298"/>
                    <a:pt x="3054" y="13925"/>
                    <a:pt x="8490" y="8490"/>
                  </a:cubicBezTo>
                  <a:cubicBezTo>
                    <a:pt x="13925" y="3054"/>
                    <a:pt x="21298" y="0"/>
                    <a:pt x="28985" y="0"/>
                  </a:cubicBezTo>
                  <a:close/>
                </a:path>
              </a:pathLst>
            </a:custGeom>
            <a:solidFill>
              <a:srgbClr val="F2F2F2"/>
            </a:solidFill>
          </p:spPr>
        </p:sp>
        <p:sp>
          <p:nvSpPr>
            <p:cNvPr name="TextBox 26" id="26"/>
            <p:cNvSpPr txBox="true"/>
            <p:nvPr/>
          </p:nvSpPr>
          <p:spPr>
            <a:xfrm>
              <a:off x="0" y="-19050"/>
              <a:ext cx="3587725" cy="535612"/>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3635877" y="5238438"/>
            <a:ext cx="2264184" cy="2264184"/>
            <a:chOff x="0" y="0"/>
            <a:chExt cx="2055600" cy="2055600"/>
          </a:xfrm>
        </p:grpSpPr>
        <p:sp>
          <p:nvSpPr>
            <p:cNvPr name="Freeform 28" id="28"/>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9" id="29"/>
          <p:cNvGrpSpPr/>
          <p:nvPr/>
        </p:nvGrpSpPr>
        <p:grpSpPr>
          <a:xfrm rot="0">
            <a:off x="1404654" y="7350936"/>
            <a:ext cx="2263391" cy="2265770"/>
            <a:chOff x="0" y="0"/>
            <a:chExt cx="2054880" cy="2057040"/>
          </a:xfrm>
        </p:grpSpPr>
        <p:sp>
          <p:nvSpPr>
            <p:cNvPr name="Freeform 30" id="30"/>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31" id="31"/>
          <p:cNvSpPr/>
          <p:nvPr/>
        </p:nvSpPr>
        <p:spPr>
          <a:xfrm flipH="false" flipV="false" rot="0">
            <a:off x="9523261" y="1378015"/>
            <a:ext cx="799426" cy="880347"/>
          </a:xfrm>
          <a:custGeom>
            <a:avLst/>
            <a:gdLst/>
            <a:ahLst/>
            <a:cxnLst/>
            <a:rect r="r" b="b" t="t" l="l"/>
            <a:pathLst>
              <a:path h="880347" w="799426">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0">
            <a:off x="6595417" y="3769579"/>
            <a:ext cx="1029692" cy="892261"/>
          </a:xfrm>
          <a:custGeom>
            <a:avLst/>
            <a:gdLst/>
            <a:ahLst/>
            <a:cxnLst/>
            <a:rect r="r" b="b" t="t" l="l"/>
            <a:pathLst>
              <a:path h="892261" w="1029692">
                <a:moveTo>
                  <a:pt x="0" y="0"/>
                </a:moveTo>
                <a:lnTo>
                  <a:pt x="1029692" y="0"/>
                </a:lnTo>
                <a:lnTo>
                  <a:pt x="1029692" y="892261"/>
                </a:lnTo>
                <a:lnTo>
                  <a:pt x="0" y="892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2173984" y="7950867"/>
            <a:ext cx="724731" cy="1065909"/>
          </a:xfrm>
          <a:custGeom>
            <a:avLst/>
            <a:gdLst/>
            <a:ahLst/>
            <a:cxnLst/>
            <a:rect r="r" b="b" t="t" l="l"/>
            <a:pathLst>
              <a:path h="1065909" w="724731">
                <a:moveTo>
                  <a:pt x="0" y="0"/>
                </a:moveTo>
                <a:lnTo>
                  <a:pt x="724731" y="0"/>
                </a:lnTo>
                <a:lnTo>
                  <a:pt x="724731" y="1065909"/>
                </a:lnTo>
                <a:lnTo>
                  <a:pt x="0" y="10659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4267536" y="5936317"/>
            <a:ext cx="1000866" cy="988796"/>
          </a:xfrm>
          <a:custGeom>
            <a:avLst/>
            <a:gdLst/>
            <a:ahLst/>
            <a:cxnLst/>
            <a:rect r="r" b="b" t="t" l="l"/>
            <a:pathLst>
              <a:path h="988796" w="1000866">
                <a:moveTo>
                  <a:pt x="0" y="0"/>
                </a:moveTo>
                <a:lnTo>
                  <a:pt x="1000867" y="0"/>
                </a:lnTo>
                <a:lnTo>
                  <a:pt x="1000867" y="988795"/>
                </a:lnTo>
                <a:lnTo>
                  <a:pt x="0" y="9887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5" id="35"/>
          <p:cNvSpPr txBox="true"/>
          <p:nvPr/>
        </p:nvSpPr>
        <p:spPr>
          <a:xfrm rot="0">
            <a:off x="3912435" y="8271423"/>
            <a:ext cx="4299849" cy="394000"/>
          </a:xfrm>
          <a:prstGeom prst="rect">
            <a:avLst/>
          </a:prstGeom>
        </p:spPr>
        <p:txBody>
          <a:bodyPr anchor="t" rtlCol="false" tIns="0" lIns="0" bIns="0" rIns="0">
            <a:spAutoFit/>
          </a:bodyPr>
          <a:lstStyle/>
          <a:p>
            <a:pPr algn="l">
              <a:lnSpc>
                <a:spcPts val="3231"/>
              </a:lnSpc>
            </a:pPr>
            <a:r>
              <a:rPr lang="en-US" sz="2341" spc="229">
                <a:solidFill>
                  <a:srgbClr val="231F20"/>
                </a:solidFill>
                <a:latin typeface="Open Sauce Bold"/>
              </a:rPr>
              <a:t>Regional Sales Gap:</a:t>
            </a:r>
          </a:p>
        </p:txBody>
      </p:sp>
      <p:sp>
        <p:nvSpPr>
          <p:cNvPr name="TextBox 36" id="36"/>
          <p:cNvSpPr txBox="true"/>
          <p:nvPr/>
        </p:nvSpPr>
        <p:spPr>
          <a:xfrm rot="0">
            <a:off x="5981653" y="5944609"/>
            <a:ext cx="5991203" cy="390855"/>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rPr>
              <a:t>Product Category Performance:</a:t>
            </a:r>
          </a:p>
        </p:txBody>
      </p:sp>
      <p:sp>
        <p:nvSpPr>
          <p:cNvPr name="TextBox 37" id="37"/>
          <p:cNvSpPr txBox="true"/>
          <p:nvPr/>
        </p:nvSpPr>
        <p:spPr>
          <a:xfrm rot="0">
            <a:off x="8482066" y="3616863"/>
            <a:ext cx="6022237" cy="390855"/>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rPr>
              <a:t>Sales Dominance and Items Sold:</a:t>
            </a:r>
          </a:p>
        </p:txBody>
      </p:sp>
      <p:sp>
        <p:nvSpPr>
          <p:cNvPr name="TextBox 38" id="38"/>
          <p:cNvSpPr txBox="true"/>
          <p:nvPr/>
        </p:nvSpPr>
        <p:spPr>
          <a:xfrm rot="0">
            <a:off x="11060229" y="813383"/>
            <a:ext cx="7511869" cy="758236"/>
          </a:xfrm>
          <a:prstGeom prst="rect">
            <a:avLst/>
          </a:prstGeom>
        </p:spPr>
        <p:txBody>
          <a:bodyPr anchor="t" rtlCol="false" tIns="0" lIns="0" bIns="0" rIns="0">
            <a:spAutoFit/>
          </a:bodyPr>
          <a:lstStyle/>
          <a:p>
            <a:pPr algn="l" marL="0" indent="0" lvl="1">
              <a:lnSpc>
                <a:spcPts val="3093"/>
              </a:lnSpc>
              <a:spcBef>
                <a:spcPct val="0"/>
              </a:spcBef>
            </a:pPr>
            <a:r>
              <a:rPr lang="en-US" sz="2241" spc="219">
                <a:solidFill>
                  <a:srgbClr val="231F20"/>
                </a:solidFill>
                <a:latin typeface="Open Sauce Bold"/>
              </a:rPr>
              <a:t>Relationship between Price and Products Sold:</a:t>
            </a:r>
          </a:p>
        </p:txBody>
      </p:sp>
      <p:sp>
        <p:nvSpPr>
          <p:cNvPr name="TextBox 39" id="39"/>
          <p:cNvSpPr txBox="true"/>
          <p:nvPr/>
        </p:nvSpPr>
        <p:spPr>
          <a:xfrm rot="-1792410">
            <a:off x="3183652" y="2949538"/>
            <a:ext cx="4418208" cy="684031"/>
          </a:xfrm>
          <a:prstGeom prst="rect">
            <a:avLst/>
          </a:prstGeom>
        </p:spPr>
        <p:txBody>
          <a:bodyPr anchor="t" rtlCol="false" tIns="0" lIns="0" bIns="0" rIns="0">
            <a:spAutoFit/>
          </a:bodyPr>
          <a:lstStyle/>
          <a:p>
            <a:pPr algn="l">
              <a:lnSpc>
                <a:spcPts val="4530"/>
              </a:lnSpc>
            </a:pPr>
            <a:r>
              <a:rPr lang="en-US" sz="4576" spc="160">
                <a:solidFill>
                  <a:srgbClr val="1C5739"/>
                </a:solidFill>
                <a:latin typeface="Codec Pro ExtraBold Bold"/>
              </a:rPr>
              <a:t>Conclusion</a:t>
            </a:r>
          </a:p>
        </p:txBody>
      </p:sp>
      <p:sp>
        <p:nvSpPr>
          <p:cNvPr name="TextBox 40" id="40"/>
          <p:cNvSpPr txBox="true"/>
          <p:nvPr/>
        </p:nvSpPr>
        <p:spPr>
          <a:xfrm rot="0">
            <a:off x="3912435" y="8714779"/>
            <a:ext cx="14056606" cy="1207600"/>
          </a:xfrm>
          <a:prstGeom prst="rect">
            <a:avLst/>
          </a:prstGeom>
        </p:spPr>
        <p:txBody>
          <a:bodyPr anchor="t" rtlCol="false" tIns="0" lIns="0" bIns="0" rIns="0">
            <a:spAutoFit/>
          </a:bodyPr>
          <a:lstStyle/>
          <a:p>
            <a:pPr algn="l">
              <a:lnSpc>
                <a:spcPts val="2407"/>
              </a:lnSpc>
            </a:pPr>
            <a:r>
              <a:rPr lang="en-US" sz="1744" spc="170">
                <a:solidFill>
                  <a:srgbClr val="231F20"/>
                </a:solidFill>
                <a:latin typeface="Open Sauce"/>
              </a:rPr>
              <a:t>There is a significant sales gap between urban and suburban areas. In urban areas, not all cities have high sales rates. For example, Indianapolis has a low sales rate. </a:t>
            </a:r>
            <a:r>
              <a:rPr lang="en-US" sz="1744" spc="170">
                <a:solidFill>
                  <a:srgbClr val="009245"/>
                </a:solidFill>
                <a:latin typeface="Open Sauce Bold"/>
              </a:rPr>
              <a:t>This suggests</a:t>
            </a:r>
            <a:r>
              <a:rPr lang="en-US" sz="1744" spc="170">
                <a:solidFill>
                  <a:srgbClr val="231F20"/>
                </a:solidFill>
                <a:latin typeface="Open Sauce"/>
              </a:rPr>
              <a:t> the need for specific strategies to increase sales in high-potential urban areas like Indianapolis.</a:t>
            </a:r>
          </a:p>
          <a:p>
            <a:pPr algn="l">
              <a:lnSpc>
                <a:spcPts val="2407"/>
              </a:lnSpc>
            </a:pPr>
          </a:p>
        </p:txBody>
      </p:sp>
      <p:sp>
        <p:nvSpPr>
          <p:cNvPr name="TextBox 41" id="41"/>
          <p:cNvSpPr txBox="true"/>
          <p:nvPr/>
        </p:nvSpPr>
        <p:spPr>
          <a:xfrm rot="0">
            <a:off x="5981653" y="6402140"/>
            <a:ext cx="12044118" cy="1512326"/>
          </a:xfrm>
          <a:prstGeom prst="rect">
            <a:avLst/>
          </a:prstGeom>
        </p:spPr>
        <p:txBody>
          <a:bodyPr anchor="t" rtlCol="false" tIns="0" lIns="0" bIns="0" rIns="0">
            <a:spAutoFit/>
          </a:bodyPr>
          <a:lstStyle/>
          <a:p>
            <a:pPr algn="l">
              <a:lnSpc>
                <a:spcPts val="2407"/>
              </a:lnSpc>
            </a:pPr>
            <a:r>
              <a:rPr lang="en-US" sz="1744" spc="170">
                <a:solidFill>
                  <a:srgbClr val="231F20"/>
                </a:solidFill>
                <a:latin typeface="Open Sauce"/>
              </a:rPr>
              <a:t>Sales of eBooks and Training Videos are less effective as they have high sales quantity but low sales revenue. In contrast, the Robots and Drones category has the highest sales and contributes up to 50% of the total sales. Therefore, </a:t>
            </a:r>
            <a:r>
              <a:rPr lang="en-US" sz="1744" spc="170">
                <a:solidFill>
                  <a:srgbClr val="009245"/>
                </a:solidFill>
                <a:latin typeface="Open Sauce Bold"/>
              </a:rPr>
              <a:t>it is recommended</a:t>
            </a:r>
            <a:r>
              <a:rPr lang="en-US" sz="1744" spc="170">
                <a:solidFill>
                  <a:srgbClr val="231F20"/>
                </a:solidFill>
                <a:latin typeface="Open Sauce"/>
              </a:rPr>
              <a:t> to allocate more marketing budget and resources to the Robots and Drones category.</a:t>
            </a:r>
          </a:p>
          <a:p>
            <a:pPr algn="l">
              <a:lnSpc>
                <a:spcPts val="2407"/>
              </a:lnSpc>
            </a:pPr>
          </a:p>
        </p:txBody>
      </p:sp>
      <p:sp>
        <p:nvSpPr>
          <p:cNvPr name="TextBox 42" id="42"/>
          <p:cNvSpPr txBox="true"/>
          <p:nvPr/>
        </p:nvSpPr>
        <p:spPr>
          <a:xfrm rot="0">
            <a:off x="8444939" y="4045818"/>
            <a:ext cx="9580832" cy="1512326"/>
          </a:xfrm>
          <a:prstGeom prst="rect">
            <a:avLst/>
          </a:prstGeom>
        </p:spPr>
        <p:txBody>
          <a:bodyPr anchor="t" rtlCol="false" tIns="0" lIns="0" bIns="0" rIns="0">
            <a:spAutoFit/>
          </a:bodyPr>
          <a:lstStyle/>
          <a:p>
            <a:pPr algn="l">
              <a:lnSpc>
                <a:spcPts val="2407"/>
              </a:lnSpc>
            </a:pPr>
            <a:r>
              <a:rPr lang="en-US" sz="1744" spc="170">
                <a:solidFill>
                  <a:srgbClr val="231F20"/>
                </a:solidFill>
                <a:latin typeface="Open Sauce"/>
              </a:rPr>
              <a:t>The city of Washington dominated total quantity and total sales. The Robot product category dominates sales, while the eBooks category dominates items sold. </a:t>
            </a:r>
            <a:r>
              <a:rPr lang="en-US" sz="1744" spc="170">
                <a:solidFill>
                  <a:srgbClr val="009245"/>
                </a:solidFill>
                <a:latin typeface="Open Sauce Bold"/>
              </a:rPr>
              <a:t>This suggests</a:t>
            </a:r>
            <a:r>
              <a:rPr lang="en-US" sz="1744" spc="170">
                <a:solidFill>
                  <a:srgbClr val="231F20"/>
                </a:solidFill>
                <a:latin typeface="Open Sauce"/>
              </a:rPr>
              <a:t> a discrepancy between consumer preferences and marketing strategies that needs to be further analyzed.</a:t>
            </a:r>
          </a:p>
          <a:p>
            <a:pPr algn="l">
              <a:lnSpc>
                <a:spcPts val="2407"/>
              </a:lnSpc>
            </a:pPr>
          </a:p>
        </p:txBody>
      </p:sp>
      <p:sp>
        <p:nvSpPr>
          <p:cNvPr name="TextBox 43" id="43"/>
          <p:cNvSpPr txBox="true"/>
          <p:nvPr/>
        </p:nvSpPr>
        <p:spPr>
          <a:xfrm rot="0">
            <a:off x="11060229" y="1638294"/>
            <a:ext cx="6888148" cy="1512326"/>
          </a:xfrm>
          <a:prstGeom prst="rect">
            <a:avLst/>
          </a:prstGeom>
        </p:spPr>
        <p:txBody>
          <a:bodyPr anchor="t" rtlCol="false" tIns="0" lIns="0" bIns="0" rIns="0">
            <a:spAutoFit/>
          </a:bodyPr>
          <a:lstStyle/>
          <a:p>
            <a:pPr algn="just">
              <a:lnSpc>
                <a:spcPts val="2407"/>
              </a:lnSpc>
            </a:pPr>
            <a:r>
              <a:rPr lang="en-US" sz="1744" spc="170">
                <a:solidFill>
                  <a:srgbClr val="231F20"/>
                </a:solidFill>
                <a:latin typeface="Open Sauce"/>
              </a:rPr>
              <a:t>There is a negative relationship between product price and items sold. This suggests that distribution and price optimization can increase sales. However, price optimization must be accompanied by product innovation to maintain demand.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8172797" y="4070181"/>
            <a:ext cx="9479657" cy="5839244"/>
            <a:chOff x="0" y="0"/>
            <a:chExt cx="2496700" cy="1537908"/>
          </a:xfrm>
        </p:grpSpPr>
        <p:sp>
          <p:nvSpPr>
            <p:cNvPr name="Freeform 4" id="4"/>
            <p:cNvSpPr/>
            <p:nvPr/>
          </p:nvSpPr>
          <p:spPr>
            <a:xfrm flipH="false" flipV="false" rot="0">
              <a:off x="0" y="0"/>
              <a:ext cx="2496700" cy="1537908"/>
            </a:xfrm>
            <a:custGeom>
              <a:avLst/>
              <a:gdLst/>
              <a:ahLst/>
              <a:cxnLst/>
              <a:rect r="r" b="b" t="t" l="l"/>
              <a:pathLst>
                <a:path h="1537908" w="2496700">
                  <a:moveTo>
                    <a:pt x="0" y="0"/>
                  </a:moveTo>
                  <a:lnTo>
                    <a:pt x="2496700" y="0"/>
                  </a:lnTo>
                  <a:lnTo>
                    <a:pt x="2496700" y="1537908"/>
                  </a:lnTo>
                  <a:lnTo>
                    <a:pt x="0" y="1537908"/>
                  </a:lnTo>
                  <a:close/>
                </a:path>
              </a:pathLst>
            </a:custGeom>
            <a:solidFill>
              <a:srgbClr val="1C5739"/>
            </a:solidFill>
          </p:spPr>
        </p:sp>
        <p:sp>
          <p:nvSpPr>
            <p:cNvPr name="TextBox 5" id="5"/>
            <p:cNvSpPr txBox="true"/>
            <p:nvPr/>
          </p:nvSpPr>
          <p:spPr>
            <a:xfrm>
              <a:off x="0" y="-19050"/>
              <a:ext cx="2496700" cy="1556958"/>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8055364" y="3691729"/>
            <a:ext cx="9322085" cy="5982617"/>
          </a:xfrm>
          <a:custGeom>
            <a:avLst/>
            <a:gdLst/>
            <a:ahLst/>
            <a:cxnLst/>
            <a:rect r="r" b="b" t="t" l="l"/>
            <a:pathLst>
              <a:path h="5982617" w="9322085">
                <a:moveTo>
                  <a:pt x="0" y="0"/>
                </a:moveTo>
                <a:lnTo>
                  <a:pt x="9322085" y="0"/>
                </a:lnTo>
                <a:lnTo>
                  <a:pt x="9322085" y="5982618"/>
                </a:lnTo>
                <a:lnTo>
                  <a:pt x="0" y="5982618"/>
                </a:lnTo>
                <a:lnTo>
                  <a:pt x="0" y="0"/>
                </a:lnTo>
                <a:close/>
              </a:path>
            </a:pathLst>
          </a:custGeom>
          <a:blipFill>
            <a:blip r:embed="rId3"/>
            <a:stretch>
              <a:fillRect l="0" t="-1939" r="0" b="-1939"/>
            </a:stretch>
          </a:blipFill>
        </p:spPr>
      </p:sp>
      <p:grpSp>
        <p:nvGrpSpPr>
          <p:cNvPr name="Group 7" id="7"/>
          <p:cNvGrpSpPr/>
          <p:nvPr/>
        </p:nvGrpSpPr>
        <p:grpSpPr>
          <a:xfrm rot="0">
            <a:off x="9105555" y="3510346"/>
            <a:ext cx="380297" cy="362766"/>
            <a:chOff x="0" y="0"/>
            <a:chExt cx="587326" cy="560252"/>
          </a:xfrm>
        </p:grpSpPr>
        <p:sp>
          <p:nvSpPr>
            <p:cNvPr name="Freeform 8" id="8"/>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9" id="9"/>
          <p:cNvGrpSpPr/>
          <p:nvPr/>
        </p:nvGrpSpPr>
        <p:grpSpPr>
          <a:xfrm rot="0">
            <a:off x="8435419" y="1355253"/>
            <a:ext cx="1720101" cy="2064402"/>
            <a:chOff x="0" y="0"/>
            <a:chExt cx="2656504" cy="3188238"/>
          </a:xfrm>
        </p:grpSpPr>
        <p:sp>
          <p:nvSpPr>
            <p:cNvPr name="Freeform 10" id="10"/>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1" id="11"/>
          <p:cNvSpPr/>
          <p:nvPr/>
        </p:nvSpPr>
        <p:spPr>
          <a:xfrm flipH="false" flipV="false" rot="0">
            <a:off x="8836955" y="1578097"/>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1474751" y="3510346"/>
            <a:ext cx="380297" cy="362766"/>
            <a:chOff x="0" y="0"/>
            <a:chExt cx="587326" cy="560252"/>
          </a:xfrm>
        </p:grpSpPr>
        <p:sp>
          <p:nvSpPr>
            <p:cNvPr name="Freeform 13" id="13"/>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4" id="14"/>
          <p:cNvGrpSpPr/>
          <p:nvPr/>
        </p:nvGrpSpPr>
        <p:grpSpPr>
          <a:xfrm rot="0">
            <a:off x="10804615" y="1355253"/>
            <a:ext cx="1720101" cy="2064402"/>
            <a:chOff x="0" y="0"/>
            <a:chExt cx="2656504" cy="3188238"/>
          </a:xfrm>
        </p:grpSpPr>
        <p:sp>
          <p:nvSpPr>
            <p:cNvPr name="Freeform 15" id="15"/>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6" id="16"/>
          <p:cNvGrpSpPr/>
          <p:nvPr/>
        </p:nvGrpSpPr>
        <p:grpSpPr>
          <a:xfrm rot="0">
            <a:off x="13842043" y="3510346"/>
            <a:ext cx="380297" cy="362766"/>
            <a:chOff x="0" y="0"/>
            <a:chExt cx="587326" cy="560252"/>
          </a:xfrm>
        </p:grpSpPr>
        <p:sp>
          <p:nvSpPr>
            <p:cNvPr name="Freeform 17" id="17"/>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8" id="18"/>
          <p:cNvGrpSpPr/>
          <p:nvPr/>
        </p:nvGrpSpPr>
        <p:grpSpPr>
          <a:xfrm rot="0">
            <a:off x="13171907" y="1355253"/>
            <a:ext cx="1720101" cy="2064402"/>
            <a:chOff x="0" y="0"/>
            <a:chExt cx="2656504" cy="3188238"/>
          </a:xfrm>
        </p:grpSpPr>
        <p:sp>
          <p:nvSpPr>
            <p:cNvPr name="Freeform 19" id="19"/>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20" id="20"/>
          <p:cNvGrpSpPr/>
          <p:nvPr/>
        </p:nvGrpSpPr>
        <p:grpSpPr>
          <a:xfrm rot="0">
            <a:off x="16209335" y="3510346"/>
            <a:ext cx="380297" cy="362766"/>
            <a:chOff x="0" y="0"/>
            <a:chExt cx="587326" cy="560252"/>
          </a:xfrm>
        </p:grpSpPr>
        <p:sp>
          <p:nvSpPr>
            <p:cNvPr name="Freeform 21" id="21"/>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22" id="22"/>
          <p:cNvGrpSpPr/>
          <p:nvPr/>
        </p:nvGrpSpPr>
        <p:grpSpPr>
          <a:xfrm rot="0">
            <a:off x="15539199" y="1355253"/>
            <a:ext cx="1720101" cy="2064402"/>
            <a:chOff x="0" y="0"/>
            <a:chExt cx="2656504" cy="3188238"/>
          </a:xfrm>
        </p:grpSpPr>
        <p:sp>
          <p:nvSpPr>
            <p:cNvPr name="Freeform 23" id="23"/>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4" id="24"/>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872923" y="1966666"/>
            <a:ext cx="6182441" cy="870149"/>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Recomendation</a:t>
            </a:r>
          </a:p>
        </p:txBody>
      </p:sp>
      <p:sp>
        <p:nvSpPr>
          <p:cNvPr name="Freeform 28" id="28"/>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1962351" y="3431255"/>
            <a:ext cx="4482343" cy="764308"/>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rPr>
              <a:t>Develop new marketing strategies to stimulate sales growth in regions other than Washington City. </a:t>
            </a:r>
          </a:p>
        </p:txBody>
      </p:sp>
      <p:sp>
        <p:nvSpPr>
          <p:cNvPr name="TextBox 30" id="30"/>
          <p:cNvSpPr txBox="true"/>
          <p:nvPr/>
        </p:nvSpPr>
        <p:spPr>
          <a:xfrm rot="0">
            <a:off x="1962351" y="3038137"/>
            <a:ext cx="4914241" cy="334716"/>
          </a:xfrm>
          <a:prstGeom prst="rect">
            <a:avLst/>
          </a:prstGeom>
        </p:spPr>
        <p:txBody>
          <a:bodyPr anchor="t" rtlCol="false" tIns="0" lIns="0" bIns="0" rIns="0">
            <a:spAutoFit/>
          </a:bodyPr>
          <a:lstStyle/>
          <a:p>
            <a:pPr algn="l" marL="0" indent="0" lvl="0">
              <a:lnSpc>
                <a:spcPts val="2785"/>
              </a:lnSpc>
              <a:spcBef>
                <a:spcPct val="0"/>
              </a:spcBef>
            </a:pPr>
            <a:r>
              <a:rPr lang="en-US" sz="2018" spc="197">
                <a:solidFill>
                  <a:srgbClr val="397D5A"/>
                </a:solidFill>
                <a:latin typeface="Open Sauce Bold"/>
              </a:rPr>
              <a:t>01. Expand Marketing Reach</a:t>
            </a:r>
          </a:p>
        </p:txBody>
      </p:sp>
      <p:sp>
        <p:nvSpPr>
          <p:cNvPr name="TextBox 31" id="31"/>
          <p:cNvSpPr txBox="true"/>
          <p:nvPr/>
        </p:nvSpPr>
        <p:spPr>
          <a:xfrm rot="0">
            <a:off x="1962351" y="5008186"/>
            <a:ext cx="4651968" cy="1277493"/>
          </a:xfrm>
          <a:prstGeom prst="rect">
            <a:avLst/>
          </a:prstGeom>
        </p:spPr>
        <p:txBody>
          <a:bodyPr anchor="t" rtlCol="false" tIns="0" lIns="0" bIns="0" rIns="0">
            <a:spAutoFit/>
          </a:bodyPr>
          <a:lstStyle/>
          <a:p>
            <a:pPr algn="l">
              <a:lnSpc>
                <a:spcPts val="2055"/>
              </a:lnSpc>
            </a:pPr>
            <a:r>
              <a:rPr lang="en-US" sz="1489" spc="145">
                <a:solidFill>
                  <a:srgbClr val="231F20"/>
                </a:solidFill>
                <a:latin typeface="Open Sauce"/>
              </a:rPr>
              <a:t>Focus on promoting Robots product categories that have high sales potential, but also pay attention to other categories that have potential.</a:t>
            </a:r>
          </a:p>
          <a:p>
            <a:pPr algn="l" marL="0" indent="0" lvl="0">
              <a:lnSpc>
                <a:spcPts val="2055"/>
              </a:lnSpc>
              <a:spcBef>
                <a:spcPct val="0"/>
              </a:spcBef>
            </a:pPr>
          </a:p>
        </p:txBody>
      </p:sp>
      <p:sp>
        <p:nvSpPr>
          <p:cNvPr name="TextBox 32" id="32"/>
          <p:cNvSpPr txBox="true"/>
          <p:nvPr/>
        </p:nvSpPr>
        <p:spPr>
          <a:xfrm rot="0">
            <a:off x="1962351" y="4281289"/>
            <a:ext cx="4482343" cy="686992"/>
          </a:xfrm>
          <a:prstGeom prst="rect">
            <a:avLst/>
          </a:prstGeom>
        </p:spPr>
        <p:txBody>
          <a:bodyPr anchor="t" rtlCol="false" tIns="0" lIns="0" bIns="0" rIns="0">
            <a:spAutoFit/>
          </a:bodyPr>
          <a:lstStyle/>
          <a:p>
            <a:pPr algn="l" marL="0" indent="0" lvl="0">
              <a:lnSpc>
                <a:spcPts val="2785"/>
              </a:lnSpc>
              <a:spcBef>
                <a:spcPct val="0"/>
              </a:spcBef>
            </a:pPr>
            <a:r>
              <a:rPr lang="en-US" sz="2018" spc="197">
                <a:solidFill>
                  <a:srgbClr val="397D5A"/>
                </a:solidFill>
                <a:latin typeface="Open Sauce Bold"/>
              </a:rPr>
              <a:t>02. Emphasis on Top Product Categories</a:t>
            </a:r>
          </a:p>
        </p:txBody>
      </p:sp>
      <p:sp>
        <p:nvSpPr>
          <p:cNvPr name="TextBox 33" id="33"/>
          <p:cNvSpPr txBox="true"/>
          <p:nvPr/>
        </p:nvSpPr>
        <p:spPr>
          <a:xfrm rot="0">
            <a:off x="1962351" y="6824518"/>
            <a:ext cx="5069507" cy="1534086"/>
          </a:xfrm>
          <a:prstGeom prst="rect">
            <a:avLst/>
          </a:prstGeom>
        </p:spPr>
        <p:txBody>
          <a:bodyPr anchor="t" rtlCol="false" tIns="0" lIns="0" bIns="0" rIns="0">
            <a:spAutoFit/>
          </a:bodyPr>
          <a:lstStyle/>
          <a:p>
            <a:pPr algn="l">
              <a:lnSpc>
                <a:spcPts val="2055"/>
              </a:lnSpc>
            </a:pPr>
            <a:r>
              <a:rPr lang="en-US" sz="1489" spc="145">
                <a:solidFill>
                  <a:srgbClr val="231F20"/>
                </a:solidFill>
                <a:latin typeface="Open Sauce"/>
              </a:rPr>
              <a:t>Make price adjustments based on the positive relationship between price and sales to increase sales volume. Also, optimize the inventory of the eBooks product category which has high demand.</a:t>
            </a:r>
          </a:p>
          <a:p>
            <a:pPr algn="l" marL="0" indent="0" lvl="0">
              <a:lnSpc>
                <a:spcPts val="2055"/>
              </a:lnSpc>
              <a:spcBef>
                <a:spcPct val="0"/>
              </a:spcBef>
            </a:pPr>
          </a:p>
        </p:txBody>
      </p:sp>
      <p:sp>
        <p:nvSpPr>
          <p:cNvPr name="TextBox 34" id="34"/>
          <p:cNvSpPr txBox="true"/>
          <p:nvPr/>
        </p:nvSpPr>
        <p:spPr>
          <a:xfrm rot="0">
            <a:off x="1962351" y="6099426"/>
            <a:ext cx="4482343" cy="686992"/>
          </a:xfrm>
          <a:prstGeom prst="rect">
            <a:avLst/>
          </a:prstGeom>
        </p:spPr>
        <p:txBody>
          <a:bodyPr anchor="t" rtlCol="false" tIns="0" lIns="0" bIns="0" rIns="0">
            <a:spAutoFit/>
          </a:bodyPr>
          <a:lstStyle/>
          <a:p>
            <a:pPr algn="l" marL="0" indent="0" lvl="0">
              <a:lnSpc>
                <a:spcPts val="2785"/>
              </a:lnSpc>
              <a:spcBef>
                <a:spcPct val="0"/>
              </a:spcBef>
            </a:pPr>
            <a:r>
              <a:rPr lang="en-US" sz="2018" spc="197">
                <a:solidFill>
                  <a:srgbClr val="397D5A"/>
                </a:solidFill>
                <a:latin typeface="Open Sauce Bold"/>
              </a:rPr>
              <a:t>03. Optimize Pricing and Inventory:</a:t>
            </a:r>
          </a:p>
        </p:txBody>
      </p:sp>
      <p:sp>
        <p:nvSpPr>
          <p:cNvPr name="TextBox 35" id="35"/>
          <p:cNvSpPr txBox="true"/>
          <p:nvPr/>
        </p:nvSpPr>
        <p:spPr>
          <a:xfrm rot="0">
            <a:off x="1962351" y="8549774"/>
            <a:ext cx="4651968" cy="1020901"/>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rPr>
              <a:t>Conduct periodic evaluations to keep up with market trends and changes. Adjust marketing strategies effectively based on the evaluation results.</a:t>
            </a:r>
          </a:p>
        </p:txBody>
      </p:sp>
      <p:sp>
        <p:nvSpPr>
          <p:cNvPr name="TextBox 36" id="36"/>
          <p:cNvSpPr txBox="true"/>
          <p:nvPr/>
        </p:nvSpPr>
        <p:spPr>
          <a:xfrm rot="0">
            <a:off x="1962351" y="8176958"/>
            <a:ext cx="5069507" cy="334716"/>
          </a:xfrm>
          <a:prstGeom prst="rect">
            <a:avLst/>
          </a:prstGeom>
        </p:spPr>
        <p:txBody>
          <a:bodyPr anchor="t" rtlCol="false" tIns="0" lIns="0" bIns="0" rIns="0">
            <a:spAutoFit/>
          </a:bodyPr>
          <a:lstStyle/>
          <a:p>
            <a:pPr algn="l" marL="0" indent="0" lvl="0">
              <a:lnSpc>
                <a:spcPts val="2785"/>
              </a:lnSpc>
              <a:spcBef>
                <a:spcPct val="0"/>
              </a:spcBef>
            </a:pPr>
            <a:r>
              <a:rPr lang="en-US" sz="2018" spc="197">
                <a:solidFill>
                  <a:srgbClr val="397D5A"/>
                </a:solidFill>
                <a:latin typeface="Open Sauce Bold"/>
              </a:rPr>
              <a:t>04. Periodic Evaluation: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0" t="-12647" r="0" b="-12647"/>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4" id="14"/>
          <p:cNvGrpSpPr>
            <a:grpSpLocks noChangeAspect="true"/>
          </p:cNvGrpSpPr>
          <p:nvPr/>
        </p:nvGrpSpPr>
        <p:grpSpPr>
          <a:xfrm rot="0">
            <a:off x="841959" y="6036641"/>
            <a:ext cx="2801925" cy="2801925"/>
            <a:chOff x="0" y="0"/>
            <a:chExt cx="6350000" cy="6350000"/>
          </a:xfrm>
        </p:grpSpPr>
        <p:sp>
          <p:nvSpPr>
            <p:cNvPr name="Freeform 15" id="1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16666" r="0" b="-16666"/>
              </a:stretch>
            </a:blipFill>
          </p:spPr>
        </p:sp>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name="Freeform 17" id="17"/>
          <p:cNvSpPr/>
          <p:nvPr/>
        </p:nvSpPr>
        <p:spPr>
          <a:xfrm flipH="false" flipV="false" rot="0">
            <a:off x="3800312" y="8739671"/>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800312" y="7745638"/>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3821840" y="8242654"/>
            <a:ext cx="384955" cy="384955"/>
          </a:xfrm>
          <a:custGeom>
            <a:avLst/>
            <a:gdLst/>
            <a:ahLst/>
            <a:cxnLst/>
            <a:rect r="r" b="b" t="t" l="l"/>
            <a:pathLst>
              <a:path h="384955" w="384955">
                <a:moveTo>
                  <a:pt x="0" y="0"/>
                </a:moveTo>
                <a:lnTo>
                  <a:pt x="384955" y="0"/>
                </a:lnTo>
                <a:lnTo>
                  <a:pt x="384955" y="384956"/>
                </a:lnTo>
                <a:lnTo>
                  <a:pt x="0" y="3849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3907250" y="3290440"/>
            <a:ext cx="5435861" cy="2118474"/>
          </a:xfrm>
          <a:prstGeom prst="rect">
            <a:avLst/>
          </a:prstGeom>
        </p:spPr>
        <p:txBody>
          <a:bodyPr anchor="t" rtlCol="false" tIns="0" lIns="0" bIns="0" rIns="0">
            <a:spAutoFit/>
          </a:bodyPr>
          <a:lstStyle/>
          <a:p>
            <a:pPr algn="ctr" marL="0" indent="0" lvl="0">
              <a:lnSpc>
                <a:spcPts val="7602"/>
              </a:lnSpc>
            </a:pPr>
            <a:r>
              <a:rPr lang="en-US" sz="8174" spc="882">
                <a:solidFill>
                  <a:srgbClr val="1C5739"/>
                </a:solidFill>
                <a:latin typeface="Codec Pro ExtraBold"/>
              </a:rPr>
              <a:t>THANK YOU</a:t>
            </a:r>
          </a:p>
        </p:txBody>
      </p:sp>
      <p:sp>
        <p:nvSpPr>
          <p:cNvPr name="TextBox 21" id="21"/>
          <p:cNvSpPr txBox="true"/>
          <p:nvPr/>
        </p:nvSpPr>
        <p:spPr>
          <a:xfrm rot="0">
            <a:off x="3898489" y="7161166"/>
            <a:ext cx="5857379" cy="356731"/>
          </a:xfrm>
          <a:prstGeom prst="rect">
            <a:avLst/>
          </a:prstGeom>
        </p:spPr>
        <p:txBody>
          <a:bodyPr anchor="t" rtlCol="false" tIns="0" lIns="0" bIns="0" rIns="0">
            <a:spAutoFit/>
          </a:bodyPr>
          <a:lstStyle/>
          <a:p>
            <a:pPr algn="l">
              <a:lnSpc>
                <a:spcPts val="2908"/>
              </a:lnSpc>
            </a:pPr>
            <a:r>
              <a:rPr lang="en-US" sz="2077" u="sng">
                <a:solidFill>
                  <a:srgbClr val="009245"/>
                </a:solidFill>
                <a:latin typeface="Open Sauce Bold"/>
                <a:hlinkClick r:id="rId11" tooltip="https://github.com/fajarwahyupratamaa/PBI-Bank-Muamalat.git"/>
              </a:rPr>
              <a:t>Github File</a:t>
            </a:r>
          </a:p>
        </p:txBody>
      </p:sp>
      <p:sp>
        <p:nvSpPr>
          <p:cNvPr name="TextBox 22" id="22"/>
          <p:cNvSpPr txBox="true"/>
          <p:nvPr/>
        </p:nvSpPr>
        <p:spPr>
          <a:xfrm rot="0">
            <a:off x="4335562" y="7735938"/>
            <a:ext cx="5857379" cy="356731"/>
          </a:xfrm>
          <a:prstGeom prst="rect">
            <a:avLst/>
          </a:prstGeom>
        </p:spPr>
        <p:txBody>
          <a:bodyPr anchor="t" rtlCol="false" tIns="0" lIns="0" bIns="0" rIns="0">
            <a:spAutoFit/>
          </a:bodyPr>
          <a:lstStyle/>
          <a:p>
            <a:pPr algn="l">
              <a:lnSpc>
                <a:spcPts val="2908"/>
              </a:lnSpc>
            </a:pPr>
            <a:r>
              <a:rPr lang="en-US" sz="2077">
                <a:solidFill>
                  <a:srgbClr val="009245"/>
                </a:solidFill>
                <a:latin typeface="Open Sauce"/>
              </a:rPr>
              <a:t>fajarpratam413@gmaail.com</a:t>
            </a:r>
          </a:p>
        </p:txBody>
      </p:sp>
      <p:sp>
        <p:nvSpPr>
          <p:cNvPr name="TextBox 23" id="23"/>
          <p:cNvSpPr txBox="true"/>
          <p:nvPr/>
        </p:nvSpPr>
        <p:spPr>
          <a:xfrm rot="0">
            <a:off x="4335562" y="8702008"/>
            <a:ext cx="4032348" cy="356731"/>
          </a:xfrm>
          <a:prstGeom prst="rect">
            <a:avLst/>
          </a:prstGeom>
        </p:spPr>
        <p:txBody>
          <a:bodyPr anchor="t" rtlCol="false" tIns="0" lIns="0" bIns="0" rIns="0">
            <a:spAutoFit/>
          </a:bodyPr>
          <a:lstStyle/>
          <a:p>
            <a:pPr algn="l">
              <a:lnSpc>
                <a:spcPts val="2908"/>
              </a:lnSpc>
            </a:pPr>
            <a:r>
              <a:rPr lang="en-US" sz="2077">
                <a:solidFill>
                  <a:srgbClr val="009245"/>
                </a:solidFill>
                <a:latin typeface="Open Sauce"/>
              </a:rPr>
              <a:t>Surabaya, East Java</a:t>
            </a:r>
          </a:p>
        </p:txBody>
      </p:sp>
      <p:sp>
        <p:nvSpPr>
          <p:cNvPr name="TextBox 24" id="24"/>
          <p:cNvSpPr txBox="true"/>
          <p:nvPr/>
        </p:nvSpPr>
        <p:spPr>
          <a:xfrm rot="0">
            <a:off x="3898489" y="6585360"/>
            <a:ext cx="4132231" cy="356731"/>
          </a:xfrm>
          <a:prstGeom prst="rect">
            <a:avLst/>
          </a:prstGeom>
        </p:spPr>
        <p:txBody>
          <a:bodyPr anchor="t" rtlCol="false" tIns="0" lIns="0" bIns="0" rIns="0">
            <a:spAutoFit/>
          </a:bodyPr>
          <a:lstStyle/>
          <a:p>
            <a:pPr algn="l">
              <a:lnSpc>
                <a:spcPts val="2908"/>
              </a:lnSpc>
            </a:pPr>
            <a:r>
              <a:rPr lang="en-US" sz="2077" u="sng">
                <a:solidFill>
                  <a:srgbClr val="009245"/>
                </a:solidFill>
                <a:latin typeface="Open Sauce Bold"/>
                <a:hlinkClick r:id="rId12" tooltip="https://lookerstudio.google.com/reporting/c6dd5b8b-294f-4d35-b6b4-2985bf4aa96b"/>
              </a:rPr>
              <a:t>Dashboard Performance here</a:t>
            </a:r>
          </a:p>
        </p:txBody>
      </p:sp>
      <p:sp>
        <p:nvSpPr>
          <p:cNvPr name="TextBox 25" id="25"/>
          <p:cNvSpPr txBox="true"/>
          <p:nvPr/>
        </p:nvSpPr>
        <p:spPr>
          <a:xfrm rot="0">
            <a:off x="3898489" y="5961364"/>
            <a:ext cx="5857379" cy="443021"/>
          </a:xfrm>
          <a:prstGeom prst="rect">
            <a:avLst/>
          </a:prstGeom>
        </p:spPr>
        <p:txBody>
          <a:bodyPr anchor="t" rtlCol="false" tIns="0" lIns="0" bIns="0" rIns="0">
            <a:spAutoFit/>
          </a:bodyPr>
          <a:lstStyle/>
          <a:p>
            <a:pPr algn="l">
              <a:lnSpc>
                <a:spcPts val="3468"/>
              </a:lnSpc>
            </a:pPr>
            <a:r>
              <a:rPr lang="en-US" sz="2477">
                <a:solidFill>
                  <a:srgbClr val="009245"/>
                </a:solidFill>
                <a:latin typeface="Montserrat Light Bold"/>
              </a:rPr>
              <a:t>Fajar Wahyu Pratama</a:t>
            </a:r>
          </a:p>
        </p:txBody>
      </p:sp>
      <p:sp>
        <p:nvSpPr>
          <p:cNvPr name="Freeform 26" id="26"/>
          <p:cNvSpPr/>
          <p:nvPr/>
        </p:nvSpPr>
        <p:spPr>
          <a:xfrm flipH="false" flipV="false" rot="0">
            <a:off x="7100173" y="1332102"/>
            <a:ext cx="2723917" cy="882521"/>
          </a:xfrm>
          <a:custGeom>
            <a:avLst/>
            <a:gdLst/>
            <a:ahLst/>
            <a:cxnLst/>
            <a:rect r="r" b="b" t="t" l="l"/>
            <a:pathLst>
              <a:path h="882521" w="2723917">
                <a:moveTo>
                  <a:pt x="0" y="0"/>
                </a:moveTo>
                <a:lnTo>
                  <a:pt x="2723916" y="0"/>
                </a:lnTo>
                <a:lnTo>
                  <a:pt x="2723916" y="882520"/>
                </a:lnTo>
                <a:lnTo>
                  <a:pt x="0" y="882520"/>
                </a:lnTo>
                <a:lnTo>
                  <a:pt x="0" y="0"/>
                </a:lnTo>
                <a:close/>
              </a:path>
            </a:pathLst>
          </a:custGeom>
          <a:blipFill>
            <a:blip r:embed="rId13"/>
            <a:stretch>
              <a:fillRect l="0" t="-30783" r="0" b="-45944"/>
            </a:stretch>
          </a:blipFill>
        </p:spPr>
      </p:sp>
      <p:sp>
        <p:nvSpPr>
          <p:cNvPr name="Freeform 27" id="27"/>
          <p:cNvSpPr/>
          <p:nvPr/>
        </p:nvSpPr>
        <p:spPr>
          <a:xfrm flipH="false" flipV="false" rot="0">
            <a:off x="4261744" y="1367995"/>
            <a:ext cx="2363437" cy="893642"/>
          </a:xfrm>
          <a:custGeom>
            <a:avLst/>
            <a:gdLst/>
            <a:ahLst/>
            <a:cxnLst/>
            <a:rect r="r" b="b" t="t" l="l"/>
            <a:pathLst>
              <a:path h="893642" w="2363437">
                <a:moveTo>
                  <a:pt x="0" y="0"/>
                </a:moveTo>
                <a:lnTo>
                  <a:pt x="2363437" y="0"/>
                </a:lnTo>
                <a:lnTo>
                  <a:pt x="2363437" y="893643"/>
                </a:lnTo>
                <a:lnTo>
                  <a:pt x="0" y="893643"/>
                </a:lnTo>
                <a:lnTo>
                  <a:pt x="0" y="0"/>
                </a:lnTo>
                <a:close/>
              </a:path>
            </a:pathLst>
          </a:custGeom>
          <a:blipFill>
            <a:blip r:embed="rId14"/>
            <a:stretch>
              <a:fillRect l="0" t="-85701" r="0" b="-78770"/>
            </a:stretch>
          </a:blipFill>
        </p:spPr>
      </p:sp>
      <p:sp>
        <p:nvSpPr>
          <p:cNvPr name="TextBox 28" id="28"/>
          <p:cNvSpPr txBox="true"/>
          <p:nvPr/>
        </p:nvSpPr>
        <p:spPr>
          <a:xfrm rot="0">
            <a:off x="6625181" y="1335041"/>
            <a:ext cx="312027" cy="720593"/>
          </a:xfrm>
          <a:prstGeom prst="rect">
            <a:avLst/>
          </a:prstGeom>
        </p:spPr>
        <p:txBody>
          <a:bodyPr anchor="t" rtlCol="false" tIns="0" lIns="0" bIns="0" rIns="0">
            <a:spAutoFit/>
          </a:bodyPr>
          <a:lstStyle/>
          <a:p>
            <a:pPr algn="ctr">
              <a:lnSpc>
                <a:spcPts val="5949"/>
              </a:lnSpc>
            </a:pPr>
            <a:r>
              <a:rPr lang="en-US" sz="4249">
                <a:solidFill>
                  <a:srgbClr val="1C5739"/>
                </a:solidFill>
                <a:latin typeface="Open Sans Bold"/>
              </a:rPr>
              <a:t>x</a:t>
            </a:r>
          </a:p>
        </p:txBody>
      </p:sp>
      <p:sp>
        <p:nvSpPr>
          <p:cNvPr name="TextBox 29" id="29"/>
          <p:cNvSpPr txBox="true"/>
          <p:nvPr/>
        </p:nvSpPr>
        <p:spPr>
          <a:xfrm rot="0">
            <a:off x="4335562" y="8218973"/>
            <a:ext cx="5857379" cy="356731"/>
          </a:xfrm>
          <a:prstGeom prst="rect">
            <a:avLst/>
          </a:prstGeom>
        </p:spPr>
        <p:txBody>
          <a:bodyPr anchor="t" rtlCol="false" tIns="0" lIns="0" bIns="0" rIns="0">
            <a:spAutoFit/>
          </a:bodyPr>
          <a:lstStyle/>
          <a:p>
            <a:pPr algn="l">
              <a:lnSpc>
                <a:spcPts val="2908"/>
              </a:lnSpc>
            </a:pPr>
            <a:r>
              <a:rPr lang="en-US" sz="2077">
                <a:solidFill>
                  <a:srgbClr val="009245"/>
                </a:solidFill>
                <a:latin typeface="Open Sauce"/>
              </a:rPr>
              <a:t>www.linkedin.com/in/fajar-wahyu-pratama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193216" y="1415447"/>
            <a:ext cx="5408984" cy="7979428"/>
            <a:chOff x="0" y="0"/>
            <a:chExt cx="1424588" cy="2101578"/>
          </a:xfrm>
        </p:grpSpPr>
        <p:sp>
          <p:nvSpPr>
            <p:cNvPr name="Freeform 6" id="6"/>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7" id="7"/>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772900" y="1028700"/>
            <a:ext cx="5486400" cy="7948419"/>
            <a:chOff x="0" y="0"/>
            <a:chExt cx="849987" cy="1231418"/>
          </a:xfrm>
        </p:grpSpPr>
        <p:sp>
          <p:nvSpPr>
            <p:cNvPr name="Freeform 10" id="10"/>
            <p:cNvSpPr/>
            <p:nvPr/>
          </p:nvSpPr>
          <p:spPr>
            <a:xfrm flipH="false" flipV="false" rot="0">
              <a:off x="0" y="0"/>
              <a:ext cx="849987" cy="1231418"/>
            </a:xfrm>
            <a:custGeom>
              <a:avLst/>
              <a:gdLst/>
              <a:ahLst/>
              <a:cxnLst/>
              <a:rect r="r" b="b" t="t" l="l"/>
              <a:pathLst>
                <a:path h="1231418" w="849987">
                  <a:moveTo>
                    <a:pt x="0" y="0"/>
                  </a:moveTo>
                  <a:lnTo>
                    <a:pt x="849987" y="0"/>
                  </a:lnTo>
                  <a:lnTo>
                    <a:pt x="849987" y="1231418"/>
                  </a:lnTo>
                  <a:lnTo>
                    <a:pt x="0" y="1231418"/>
                  </a:lnTo>
                  <a:close/>
                </a:path>
              </a:pathLst>
            </a:custGeom>
            <a:blipFill>
              <a:blip r:embed="rId4"/>
              <a:stretch>
                <a:fillRect l="-22437" t="0" r="-22437" b="0"/>
              </a:stretch>
            </a:blipFill>
          </p:spPr>
        </p:sp>
      </p:grpSp>
      <p:sp>
        <p:nvSpPr>
          <p:cNvPr name="AutoShape 11" id="11"/>
          <p:cNvSpPr/>
          <p:nvPr/>
        </p:nvSpPr>
        <p:spPr>
          <a:xfrm>
            <a:off x="2836381" y="6066214"/>
            <a:ext cx="8063504" cy="0"/>
          </a:xfrm>
          <a:prstGeom prst="line">
            <a:avLst/>
          </a:prstGeom>
          <a:ln cap="flat" w="104775">
            <a:solidFill>
              <a:srgbClr val="1C5739"/>
            </a:solidFill>
            <a:prstDash val="solid"/>
            <a:headEnd type="none" len="sm" w="sm"/>
            <a:tailEnd type="none" len="sm" w="sm"/>
          </a:ln>
        </p:spPr>
      </p:sp>
      <p:grpSp>
        <p:nvGrpSpPr>
          <p:cNvPr name="Group 12" id="12"/>
          <p:cNvGrpSpPr/>
          <p:nvPr/>
        </p:nvGrpSpPr>
        <p:grpSpPr>
          <a:xfrm rot="0">
            <a:off x="2817331" y="5918313"/>
            <a:ext cx="295802" cy="29580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2218299" y="-23925"/>
            <a:ext cx="7368862"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rPr>
              <a:t>Introduction</a:t>
            </a:r>
          </a:p>
        </p:txBody>
      </p:sp>
      <p:sp>
        <p:nvSpPr>
          <p:cNvPr name="TextBox 16" id="16"/>
          <p:cNvSpPr txBox="true"/>
          <p:nvPr/>
        </p:nvSpPr>
        <p:spPr>
          <a:xfrm rot="0">
            <a:off x="2296587" y="1434317"/>
            <a:ext cx="3291483" cy="396166"/>
          </a:xfrm>
          <a:prstGeom prst="rect">
            <a:avLst/>
          </a:prstGeom>
        </p:spPr>
        <p:txBody>
          <a:bodyPr anchor="t" rtlCol="false" tIns="0" lIns="0" bIns="0" rIns="0">
            <a:spAutoFit/>
          </a:bodyPr>
          <a:lstStyle/>
          <a:p>
            <a:pPr algn="ctr">
              <a:lnSpc>
                <a:spcPts val="3359"/>
              </a:lnSpc>
            </a:pPr>
            <a:r>
              <a:rPr lang="en-US" sz="2400">
                <a:solidFill>
                  <a:srgbClr val="231F20"/>
                </a:solidFill>
                <a:latin typeface="Open Sans Bold"/>
              </a:rPr>
              <a:t>Fajar Wahyu Pratama</a:t>
            </a:r>
          </a:p>
        </p:txBody>
      </p:sp>
      <p:sp>
        <p:nvSpPr>
          <p:cNvPr name="TextBox 17" id="17"/>
          <p:cNvSpPr txBox="true"/>
          <p:nvPr/>
        </p:nvSpPr>
        <p:spPr>
          <a:xfrm rot="0">
            <a:off x="2296587" y="1849354"/>
            <a:ext cx="1267887" cy="356235"/>
          </a:xfrm>
          <a:prstGeom prst="rect">
            <a:avLst/>
          </a:prstGeom>
        </p:spPr>
        <p:txBody>
          <a:bodyPr anchor="t" rtlCol="false" tIns="0" lIns="0" bIns="0" rIns="0">
            <a:spAutoFit/>
          </a:bodyPr>
          <a:lstStyle/>
          <a:p>
            <a:pPr algn="l">
              <a:lnSpc>
                <a:spcPts val="2940"/>
              </a:lnSpc>
            </a:pPr>
            <a:r>
              <a:rPr lang="en-US" sz="2100">
                <a:solidFill>
                  <a:srgbClr val="545454"/>
                </a:solidFill>
                <a:latin typeface="Open Sans Bold"/>
              </a:rPr>
              <a:t>Hello!!</a:t>
            </a:r>
          </a:p>
        </p:txBody>
      </p:sp>
      <p:sp>
        <p:nvSpPr>
          <p:cNvPr name="TextBox 18" id="18"/>
          <p:cNvSpPr txBox="true"/>
          <p:nvPr/>
        </p:nvSpPr>
        <p:spPr>
          <a:xfrm rot="0">
            <a:off x="2330104" y="2234164"/>
            <a:ext cx="8762904" cy="1240155"/>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rPr>
              <a:t>I am a third-year undergraduate student majoring in mathematics at Institut Teknologi Sepuluh Nopember Surabaya who has a great interest in data. Someone who is committed, analytical, responsible, and able to adapt to changing circumstances with new knowledge and perspectives.</a:t>
            </a:r>
          </a:p>
        </p:txBody>
      </p:sp>
      <p:sp>
        <p:nvSpPr>
          <p:cNvPr name="TextBox 19" id="19"/>
          <p:cNvSpPr txBox="true"/>
          <p:nvPr/>
        </p:nvSpPr>
        <p:spPr>
          <a:xfrm rot="0">
            <a:off x="2330104" y="3556284"/>
            <a:ext cx="2502768" cy="613261"/>
          </a:xfrm>
          <a:prstGeom prst="rect">
            <a:avLst/>
          </a:prstGeom>
        </p:spPr>
        <p:txBody>
          <a:bodyPr anchor="t" rtlCol="false" tIns="0" lIns="0" bIns="0" rIns="0">
            <a:spAutoFit/>
          </a:bodyPr>
          <a:lstStyle/>
          <a:p>
            <a:pPr algn="ctr">
              <a:lnSpc>
                <a:spcPts val="5040"/>
              </a:lnSpc>
            </a:pPr>
            <a:r>
              <a:rPr lang="en-US" sz="3600">
                <a:solidFill>
                  <a:srgbClr val="000000"/>
                </a:solidFill>
                <a:latin typeface="Open Sans Bold"/>
              </a:rPr>
              <a:t>Experience</a:t>
            </a:r>
          </a:p>
        </p:txBody>
      </p:sp>
      <p:grpSp>
        <p:nvGrpSpPr>
          <p:cNvPr name="Group 20" id="20"/>
          <p:cNvGrpSpPr/>
          <p:nvPr/>
        </p:nvGrpSpPr>
        <p:grpSpPr>
          <a:xfrm rot="0">
            <a:off x="4859976" y="5918313"/>
            <a:ext cx="295802" cy="29580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3" id="23"/>
          <p:cNvGrpSpPr/>
          <p:nvPr/>
        </p:nvGrpSpPr>
        <p:grpSpPr>
          <a:xfrm rot="0">
            <a:off x="6902621" y="5918313"/>
            <a:ext cx="295802" cy="29580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6" id="26"/>
          <p:cNvGrpSpPr/>
          <p:nvPr/>
        </p:nvGrpSpPr>
        <p:grpSpPr>
          <a:xfrm rot="0">
            <a:off x="8907167" y="5918313"/>
            <a:ext cx="295802" cy="29580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8" id="2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9" id="29"/>
          <p:cNvSpPr txBox="true"/>
          <p:nvPr/>
        </p:nvSpPr>
        <p:spPr>
          <a:xfrm rot="0">
            <a:off x="1851649" y="6759712"/>
            <a:ext cx="2710607" cy="973556"/>
          </a:xfrm>
          <a:prstGeom prst="rect">
            <a:avLst/>
          </a:prstGeom>
        </p:spPr>
        <p:txBody>
          <a:bodyPr anchor="t" rtlCol="false" tIns="0" lIns="0" bIns="0" rIns="0">
            <a:spAutoFit/>
          </a:bodyPr>
          <a:lstStyle/>
          <a:p>
            <a:pPr algn="ctr">
              <a:lnSpc>
                <a:spcPts val="1973"/>
              </a:lnSpc>
            </a:pPr>
            <a:r>
              <a:rPr lang="en-US" sz="1409">
                <a:solidFill>
                  <a:srgbClr val="1C5739"/>
                </a:solidFill>
                <a:latin typeface="Open Sans Bold"/>
              </a:rPr>
              <a:t>Web Developer</a:t>
            </a:r>
          </a:p>
          <a:p>
            <a:pPr algn="ctr">
              <a:lnSpc>
                <a:spcPts val="1973"/>
              </a:lnSpc>
            </a:pPr>
            <a:r>
              <a:rPr lang="en-US" sz="1409">
                <a:solidFill>
                  <a:srgbClr val="000000"/>
                </a:solidFill>
                <a:latin typeface="Open Sans"/>
              </a:rPr>
              <a:t>Subdirektorat Koordinasi </a:t>
            </a:r>
          </a:p>
          <a:p>
            <a:pPr algn="ctr">
              <a:lnSpc>
                <a:spcPts val="1973"/>
              </a:lnSpc>
            </a:pPr>
            <a:r>
              <a:rPr lang="en-US" sz="1409">
                <a:solidFill>
                  <a:srgbClr val="000000"/>
                </a:solidFill>
                <a:latin typeface="Open Sans"/>
              </a:rPr>
              <a:t>Perkuliahan Bersama / SKPB ITS </a:t>
            </a:r>
          </a:p>
          <a:p>
            <a:pPr algn="ctr">
              <a:lnSpc>
                <a:spcPts val="1973"/>
              </a:lnSpc>
            </a:pPr>
            <a:r>
              <a:rPr lang="en-US" sz="1409">
                <a:solidFill>
                  <a:srgbClr val="000000"/>
                </a:solidFill>
                <a:latin typeface="Open Sans"/>
              </a:rPr>
              <a:t>(Dec 2024 - Feb 2024)</a:t>
            </a:r>
          </a:p>
        </p:txBody>
      </p:sp>
      <p:sp>
        <p:nvSpPr>
          <p:cNvPr name="TextBox 30" id="30"/>
          <p:cNvSpPr txBox="true"/>
          <p:nvPr/>
        </p:nvSpPr>
        <p:spPr>
          <a:xfrm rot="0">
            <a:off x="3863668" y="4506607"/>
            <a:ext cx="2674665" cy="973556"/>
          </a:xfrm>
          <a:prstGeom prst="rect">
            <a:avLst/>
          </a:prstGeom>
        </p:spPr>
        <p:txBody>
          <a:bodyPr anchor="t" rtlCol="false" tIns="0" lIns="0" bIns="0" rIns="0">
            <a:spAutoFit/>
          </a:bodyPr>
          <a:lstStyle/>
          <a:p>
            <a:pPr algn="ctr">
              <a:lnSpc>
                <a:spcPts val="1973"/>
              </a:lnSpc>
            </a:pPr>
            <a:r>
              <a:rPr lang="en-US" sz="1409">
                <a:solidFill>
                  <a:srgbClr val="1C5739"/>
                </a:solidFill>
                <a:latin typeface="Open Sans Bold"/>
              </a:rPr>
              <a:t>Sponsorship Staff</a:t>
            </a:r>
          </a:p>
          <a:p>
            <a:pPr algn="ctr">
              <a:lnSpc>
                <a:spcPts val="1973"/>
              </a:lnSpc>
            </a:pPr>
            <a:r>
              <a:rPr lang="en-US" sz="1409">
                <a:solidFill>
                  <a:srgbClr val="000000"/>
                </a:solidFill>
                <a:latin typeface="Open Sans"/>
              </a:rPr>
              <a:t>Olimpiade Matematika ITS 16TH</a:t>
            </a:r>
          </a:p>
          <a:p>
            <a:pPr algn="ctr">
              <a:lnSpc>
                <a:spcPts val="1973"/>
              </a:lnSpc>
            </a:pPr>
            <a:r>
              <a:rPr lang="en-US" sz="1409">
                <a:solidFill>
                  <a:srgbClr val="000000"/>
                </a:solidFill>
                <a:latin typeface="Open Sans"/>
              </a:rPr>
              <a:t> (OMITS 16TH) </a:t>
            </a:r>
          </a:p>
          <a:p>
            <a:pPr algn="ctr">
              <a:lnSpc>
                <a:spcPts val="1973"/>
              </a:lnSpc>
            </a:pPr>
            <a:r>
              <a:rPr lang="en-US" sz="1409">
                <a:solidFill>
                  <a:srgbClr val="000000"/>
                </a:solidFill>
                <a:latin typeface="Open Sans"/>
              </a:rPr>
              <a:t>(Mar 2023 - Nov 2023 )</a:t>
            </a:r>
          </a:p>
        </p:txBody>
      </p:sp>
      <p:sp>
        <p:nvSpPr>
          <p:cNvPr name="TextBox 31" id="31"/>
          <p:cNvSpPr txBox="true"/>
          <p:nvPr/>
        </p:nvSpPr>
        <p:spPr>
          <a:xfrm rot="0">
            <a:off x="5871264" y="6759712"/>
            <a:ext cx="2744763" cy="973556"/>
          </a:xfrm>
          <a:prstGeom prst="rect">
            <a:avLst/>
          </a:prstGeom>
        </p:spPr>
        <p:txBody>
          <a:bodyPr anchor="t" rtlCol="false" tIns="0" lIns="0" bIns="0" rIns="0">
            <a:spAutoFit/>
          </a:bodyPr>
          <a:lstStyle/>
          <a:p>
            <a:pPr algn="ctr">
              <a:lnSpc>
                <a:spcPts val="1973"/>
              </a:lnSpc>
            </a:pPr>
            <a:r>
              <a:rPr lang="en-US" sz="1409">
                <a:solidFill>
                  <a:srgbClr val="1C5739"/>
                </a:solidFill>
                <a:latin typeface="Open Sans Bold"/>
              </a:rPr>
              <a:t>Legal Advisor</a:t>
            </a:r>
          </a:p>
          <a:p>
            <a:pPr algn="ctr">
              <a:lnSpc>
                <a:spcPts val="1973"/>
              </a:lnSpc>
            </a:pPr>
            <a:r>
              <a:rPr lang="en-US" sz="1409">
                <a:solidFill>
                  <a:srgbClr val="000000"/>
                </a:solidFill>
                <a:latin typeface="Open Sans"/>
              </a:rPr>
              <a:t>Tecnopreneurship Development </a:t>
            </a:r>
          </a:p>
          <a:p>
            <a:pPr algn="ctr">
              <a:lnSpc>
                <a:spcPts val="1973"/>
              </a:lnSpc>
            </a:pPr>
            <a:r>
              <a:rPr lang="en-US" sz="1409">
                <a:solidFill>
                  <a:srgbClr val="000000"/>
                </a:solidFill>
                <a:latin typeface="Open Sans"/>
              </a:rPr>
              <a:t>Center (TDC ITS) </a:t>
            </a:r>
          </a:p>
          <a:p>
            <a:pPr algn="ctr">
              <a:lnSpc>
                <a:spcPts val="1973"/>
              </a:lnSpc>
            </a:pPr>
            <a:r>
              <a:rPr lang="en-US" sz="1409">
                <a:solidFill>
                  <a:srgbClr val="000000"/>
                </a:solidFill>
                <a:latin typeface="Open Sans"/>
              </a:rPr>
              <a:t>(Feb 2023 - Jan 2024)</a:t>
            </a:r>
          </a:p>
        </p:txBody>
      </p:sp>
      <p:sp>
        <p:nvSpPr>
          <p:cNvPr name="TextBox 32" id="32"/>
          <p:cNvSpPr txBox="true"/>
          <p:nvPr/>
        </p:nvSpPr>
        <p:spPr>
          <a:xfrm rot="0">
            <a:off x="8089027" y="4754182"/>
            <a:ext cx="1978819" cy="725980"/>
          </a:xfrm>
          <a:prstGeom prst="rect">
            <a:avLst/>
          </a:prstGeom>
        </p:spPr>
        <p:txBody>
          <a:bodyPr anchor="t" rtlCol="false" tIns="0" lIns="0" bIns="0" rIns="0">
            <a:spAutoFit/>
          </a:bodyPr>
          <a:lstStyle/>
          <a:p>
            <a:pPr algn="ctr">
              <a:lnSpc>
                <a:spcPts val="1973"/>
              </a:lnSpc>
            </a:pPr>
            <a:r>
              <a:rPr lang="en-US" sz="1409">
                <a:solidFill>
                  <a:srgbClr val="1C5739"/>
                </a:solidFill>
                <a:latin typeface="Open Sans Bold"/>
              </a:rPr>
              <a:t>Manager Sponsorship </a:t>
            </a:r>
          </a:p>
          <a:p>
            <a:pPr algn="ctr">
              <a:lnSpc>
                <a:spcPts val="1973"/>
              </a:lnSpc>
            </a:pPr>
            <a:r>
              <a:rPr lang="en-US" sz="1409">
                <a:solidFill>
                  <a:srgbClr val="000000"/>
                </a:solidFill>
                <a:latin typeface="Open Sans"/>
              </a:rPr>
              <a:t>TDC Summit Fest 2022 </a:t>
            </a:r>
          </a:p>
          <a:p>
            <a:pPr algn="ctr">
              <a:lnSpc>
                <a:spcPts val="1973"/>
              </a:lnSpc>
            </a:pPr>
            <a:r>
              <a:rPr lang="en-US" sz="1409">
                <a:solidFill>
                  <a:srgbClr val="000000"/>
                </a:solidFill>
                <a:latin typeface="Open Sans"/>
              </a:rPr>
              <a:t>(Jul 2022 - Oct 2022)</a:t>
            </a:r>
          </a:p>
        </p:txBody>
      </p:sp>
      <p:grpSp>
        <p:nvGrpSpPr>
          <p:cNvPr name="Group 33" id="33"/>
          <p:cNvGrpSpPr/>
          <p:nvPr/>
        </p:nvGrpSpPr>
        <p:grpSpPr>
          <a:xfrm rot="0">
            <a:off x="10623133" y="5908788"/>
            <a:ext cx="295802" cy="29580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35" id="3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6" id="36"/>
          <p:cNvSpPr txBox="true"/>
          <p:nvPr/>
        </p:nvSpPr>
        <p:spPr>
          <a:xfrm rot="0">
            <a:off x="9078436" y="6759712"/>
            <a:ext cx="2429545" cy="973556"/>
          </a:xfrm>
          <a:prstGeom prst="rect">
            <a:avLst/>
          </a:prstGeom>
        </p:spPr>
        <p:txBody>
          <a:bodyPr anchor="t" rtlCol="false" tIns="0" lIns="0" bIns="0" rIns="0">
            <a:spAutoFit/>
          </a:bodyPr>
          <a:lstStyle/>
          <a:p>
            <a:pPr algn="ctr">
              <a:lnSpc>
                <a:spcPts val="1973"/>
              </a:lnSpc>
            </a:pPr>
            <a:r>
              <a:rPr lang="en-US" sz="1409">
                <a:solidFill>
                  <a:srgbClr val="1C5739"/>
                </a:solidFill>
                <a:latin typeface="Open Sans Bold"/>
              </a:rPr>
              <a:t>Arabic and Nahwu Teacher</a:t>
            </a:r>
          </a:p>
          <a:p>
            <a:pPr algn="ctr">
              <a:lnSpc>
                <a:spcPts val="1973"/>
              </a:lnSpc>
            </a:pPr>
            <a:r>
              <a:rPr lang="en-US" sz="1409">
                <a:solidFill>
                  <a:srgbClr val="000000"/>
                </a:solidFill>
                <a:latin typeface="Open Sans"/>
              </a:rPr>
              <a:t>Madrasah Diniyah Alhidayah </a:t>
            </a:r>
          </a:p>
          <a:p>
            <a:pPr algn="ctr">
              <a:lnSpc>
                <a:spcPts val="1973"/>
              </a:lnSpc>
            </a:pPr>
            <a:r>
              <a:rPr lang="en-US" sz="1409">
                <a:solidFill>
                  <a:srgbClr val="000000"/>
                </a:solidFill>
                <a:latin typeface="Open Sans"/>
              </a:rPr>
              <a:t>Lebaksono </a:t>
            </a:r>
          </a:p>
          <a:p>
            <a:pPr algn="ctr">
              <a:lnSpc>
                <a:spcPts val="1973"/>
              </a:lnSpc>
            </a:pPr>
            <a:r>
              <a:rPr lang="en-US" sz="1409">
                <a:solidFill>
                  <a:srgbClr val="000000"/>
                </a:solidFill>
                <a:latin typeface="Open Sans"/>
              </a:rPr>
              <a:t>(Jun 2020 - Feb 2022)</a:t>
            </a:r>
          </a:p>
        </p:txBody>
      </p:sp>
      <p:sp>
        <p:nvSpPr>
          <p:cNvPr name="TextBox 37" id="37"/>
          <p:cNvSpPr txBox="true"/>
          <p:nvPr/>
        </p:nvSpPr>
        <p:spPr>
          <a:xfrm rot="0">
            <a:off x="2296587" y="8469045"/>
            <a:ext cx="8762904" cy="92583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Bold"/>
              </a:rPr>
              <a:t>This project is the result of my final project</a:t>
            </a:r>
            <a:r>
              <a:rPr lang="en-US" sz="1800">
                <a:solidFill>
                  <a:srgbClr val="000000"/>
                </a:solidFill>
                <a:latin typeface="Open Sans"/>
              </a:rPr>
              <a:t>, as a Business Intelligence Analyst Intern who has understood the business data at Bank Muamalat, I am tasked with creating a dashboard from the raw data that has been provided.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581937"/>
            <a:ext cx="11083591" cy="1974480"/>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CASE STUDY</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496636" y="5855416"/>
            <a:ext cx="3229995" cy="3229995"/>
          </a:xfrm>
          <a:custGeom>
            <a:avLst/>
            <a:gdLst/>
            <a:ahLst/>
            <a:cxnLst/>
            <a:rect r="r" b="b" t="t" l="l"/>
            <a:pathLst>
              <a:path h="3229995" w="3229995">
                <a:moveTo>
                  <a:pt x="0" y="0"/>
                </a:moveTo>
                <a:lnTo>
                  <a:pt x="3229994" y="0"/>
                </a:lnTo>
                <a:lnTo>
                  <a:pt x="3229994" y="3229994"/>
                </a:lnTo>
                <a:lnTo>
                  <a:pt x="0" y="322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360522" y="7555486"/>
            <a:ext cx="4366109" cy="4366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696489" y="697958"/>
            <a:ext cx="1117345" cy="1832867"/>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831169" y="1324247"/>
            <a:ext cx="312590" cy="580842"/>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8124916" y="868109"/>
            <a:ext cx="5676510" cy="1475383"/>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1009727" y="2509209"/>
            <a:ext cx="1117899" cy="1832867"/>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669271" y="3135499"/>
            <a:ext cx="312590" cy="580842"/>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978350" y="2679360"/>
            <a:ext cx="5678727" cy="1475383"/>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22" id="22"/>
          <p:cNvSpPr/>
          <p:nvPr/>
        </p:nvSpPr>
        <p:spPr>
          <a:xfrm flipH="false" flipV="false" rot="0">
            <a:off x="8930953" y="1080566"/>
            <a:ext cx="813181" cy="968073"/>
          </a:xfrm>
          <a:custGeom>
            <a:avLst/>
            <a:gdLst/>
            <a:ahLst/>
            <a:cxnLst/>
            <a:rect r="r" b="b" t="t" l="l"/>
            <a:pathLst>
              <a:path h="968073" w="813181">
                <a:moveTo>
                  <a:pt x="0" y="0"/>
                </a:moveTo>
                <a:lnTo>
                  <a:pt x="813181" y="0"/>
                </a:lnTo>
                <a:lnTo>
                  <a:pt x="813181" y="968072"/>
                </a:lnTo>
                <a:lnTo>
                  <a:pt x="0" y="968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7550735" y="4648284"/>
            <a:ext cx="1117345" cy="1832867"/>
            <a:chOff x="0" y="0"/>
            <a:chExt cx="1451520" cy="2381040"/>
          </a:xfrm>
        </p:grpSpPr>
        <p:sp>
          <p:nvSpPr>
            <p:cNvPr name="Freeform 24" id="24"/>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5" id="25"/>
          <p:cNvGrpSpPr/>
          <p:nvPr/>
        </p:nvGrpSpPr>
        <p:grpSpPr>
          <a:xfrm rot="0">
            <a:off x="7685415" y="5274574"/>
            <a:ext cx="312590" cy="580842"/>
            <a:chOff x="0" y="0"/>
            <a:chExt cx="406080" cy="754560"/>
          </a:xfrm>
        </p:grpSpPr>
        <p:sp>
          <p:nvSpPr>
            <p:cNvPr name="Freeform 26" id="26"/>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7" id="27"/>
          <p:cNvGrpSpPr/>
          <p:nvPr/>
        </p:nvGrpSpPr>
        <p:grpSpPr>
          <a:xfrm rot="0">
            <a:off x="7979161" y="4818435"/>
            <a:ext cx="5676510" cy="1475383"/>
            <a:chOff x="0" y="0"/>
            <a:chExt cx="7374240" cy="1916640"/>
          </a:xfrm>
        </p:grpSpPr>
        <p:sp>
          <p:nvSpPr>
            <p:cNvPr name="Freeform 28" id="28"/>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29" id="29"/>
          <p:cNvGrpSpPr/>
          <p:nvPr/>
        </p:nvGrpSpPr>
        <p:grpSpPr>
          <a:xfrm rot="0">
            <a:off x="10863973" y="6459536"/>
            <a:ext cx="1117899" cy="1832867"/>
            <a:chOff x="0" y="0"/>
            <a:chExt cx="1452240" cy="2381040"/>
          </a:xfrm>
        </p:grpSpPr>
        <p:sp>
          <p:nvSpPr>
            <p:cNvPr name="Freeform 30" id="30"/>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1" id="31"/>
          <p:cNvGrpSpPr/>
          <p:nvPr/>
        </p:nvGrpSpPr>
        <p:grpSpPr>
          <a:xfrm rot="0">
            <a:off x="11523516" y="7085825"/>
            <a:ext cx="312590" cy="580842"/>
            <a:chOff x="0" y="0"/>
            <a:chExt cx="406080" cy="754560"/>
          </a:xfrm>
        </p:grpSpPr>
        <p:sp>
          <p:nvSpPr>
            <p:cNvPr name="Freeform 32" id="32"/>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3" id="33"/>
          <p:cNvGrpSpPr/>
          <p:nvPr/>
        </p:nvGrpSpPr>
        <p:grpSpPr>
          <a:xfrm rot="0">
            <a:off x="5832596" y="6629687"/>
            <a:ext cx="5678727" cy="1475383"/>
            <a:chOff x="0" y="0"/>
            <a:chExt cx="7377120" cy="1916640"/>
          </a:xfrm>
        </p:grpSpPr>
        <p:sp>
          <p:nvSpPr>
            <p:cNvPr name="Freeform 34" id="34"/>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35" id="35"/>
          <p:cNvSpPr/>
          <p:nvPr/>
        </p:nvSpPr>
        <p:spPr>
          <a:xfrm flipH="false" flipV="false" rot="0">
            <a:off x="8671959" y="5042132"/>
            <a:ext cx="936405" cy="1027990"/>
          </a:xfrm>
          <a:custGeom>
            <a:avLst/>
            <a:gdLst/>
            <a:ahLst/>
            <a:cxnLst/>
            <a:rect r="r" b="b" t="t" l="l"/>
            <a:pathLst>
              <a:path h="1027990" w="936405">
                <a:moveTo>
                  <a:pt x="0" y="0"/>
                </a:moveTo>
                <a:lnTo>
                  <a:pt x="936406" y="0"/>
                </a:lnTo>
                <a:lnTo>
                  <a:pt x="936406" y="1027990"/>
                </a:lnTo>
                <a:lnTo>
                  <a:pt x="0" y="10279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10023951" y="2995758"/>
            <a:ext cx="891106" cy="860322"/>
          </a:xfrm>
          <a:custGeom>
            <a:avLst/>
            <a:gdLst/>
            <a:ahLst/>
            <a:cxnLst/>
            <a:rect r="r" b="b" t="t" l="l"/>
            <a:pathLst>
              <a:path h="860322" w="891106">
                <a:moveTo>
                  <a:pt x="0" y="0"/>
                </a:moveTo>
                <a:lnTo>
                  <a:pt x="891106" y="0"/>
                </a:lnTo>
                <a:lnTo>
                  <a:pt x="891106" y="860323"/>
                </a:lnTo>
                <a:lnTo>
                  <a:pt x="0" y="860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9974974" y="6960921"/>
            <a:ext cx="841592" cy="841592"/>
          </a:xfrm>
          <a:custGeom>
            <a:avLst/>
            <a:gdLst/>
            <a:ahLst/>
            <a:cxnLst/>
            <a:rect r="r" b="b" t="t" l="l"/>
            <a:pathLst>
              <a:path h="841592" w="841592">
                <a:moveTo>
                  <a:pt x="0" y="0"/>
                </a:moveTo>
                <a:lnTo>
                  <a:pt x="841592" y="0"/>
                </a:lnTo>
                <a:lnTo>
                  <a:pt x="841592" y="841592"/>
                </a:lnTo>
                <a:lnTo>
                  <a:pt x="0" y="8415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8" id="38"/>
          <p:cNvSpPr txBox="true"/>
          <p:nvPr/>
        </p:nvSpPr>
        <p:spPr>
          <a:xfrm rot="0">
            <a:off x="546853" y="46967"/>
            <a:ext cx="5605439" cy="1101958"/>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Codec Pro ExtraBold"/>
              </a:rPr>
              <a:t>Overview</a:t>
            </a:r>
          </a:p>
        </p:txBody>
      </p:sp>
      <p:sp>
        <p:nvSpPr>
          <p:cNvPr name="TextBox 39" id="39"/>
          <p:cNvSpPr txBox="true"/>
          <p:nvPr/>
        </p:nvSpPr>
        <p:spPr>
          <a:xfrm rot="0">
            <a:off x="9929282" y="1313856"/>
            <a:ext cx="3488480" cy="472916"/>
          </a:xfrm>
          <a:prstGeom prst="rect">
            <a:avLst/>
          </a:prstGeom>
        </p:spPr>
        <p:txBody>
          <a:bodyPr anchor="t" rtlCol="false" tIns="0" lIns="0" bIns="0" rIns="0">
            <a:spAutoFit/>
          </a:bodyPr>
          <a:lstStyle/>
          <a:p>
            <a:pPr algn="l" marL="0" indent="0" lvl="0">
              <a:lnSpc>
                <a:spcPts val="1930"/>
              </a:lnSpc>
              <a:spcBef>
                <a:spcPct val="0"/>
              </a:spcBef>
            </a:pPr>
            <a:r>
              <a:rPr lang="en-US" sz="1399" spc="137">
                <a:solidFill>
                  <a:srgbClr val="FFFFFF"/>
                </a:solidFill>
                <a:latin typeface="Open Sauce"/>
              </a:rPr>
              <a:t>Determine each primary key in the 4 datasets sales</a:t>
            </a:r>
          </a:p>
        </p:txBody>
      </p:sp>
      <p:sp>
        <p:nvSpPr>
          <p:cNvPr name="TextBox 40" id="40"/>
          <p:cNvSpPr txBox="true"/>
          <p:nvPr/>
        </p:nvSpPr>
        <p:spPr>
          <a:xfrm rot="0">
            <a:off x="6643306" y="1181372"/>
            <a:ext cx="939772" cy="772597"/>
          </a:xfrm>
          <a:prstGeom prst="rect">
            <a:avLst/>
          </a:prstGeom>
        </p:spPr>
        <p:txBody>
          <a:bodyPr anchor="t" rtlCol="false" tIns="0" lIns="0" bIns="0" rIns="0">
            <a:spAutoFit/>
          </a:bodyPr>
          <a:lstStyle/>
          <a:p>
            <a:pPr algn="ctr" marL="0" indent="0" lvl="0">
              <a:lnSpc>
                <a:spcPts val="5801"/>
              </a:lnSpc>
              <a:spcBef>
                <a:spcPct val="0"/>
              </a:spcBef>
            </a:pPr>
            <a:r>
              <a:rPr lang="en-US" sz="4204" spc="412">
                <a:solidFill>
                  <a:srgbClr val="231F20"/>
                </a:solidFill>
                <a:latin typeface="Codec Pro ExtraBold"/>
              </a:rPr>
              <a:t>01</a:t>
            </a:r>
          </a:p>
        </p:txBody>
      </p:sp>
      <p:sp>
        <p:nvSpPr>
          <p:cNvPr name="TextBox 41" id="41"/>
          <p:cNvSpPr txBox="true"/>
          <p:nvPr/>
        </p:nvSpPr>
        <p:spPr>
          <a:xfrm rot="0">
            <a:off x="12127626" y="2967907"/>
            <a:ext cx="939772" cy="772597"/>
          </a:xfrm>
          <a:prstGeom prst="rect">
            <a:avLst/>
          </a:prstGeom>
        </p:spPr>
        <p:txBody>
          <a:bodyPr anchor="t" rtlCol="false" tIns="0" lIns="0" bIns="0" rIns="0">
            <a:spAutoFit/>
          </a:bodyPr>
          <a:lstStyle/>
          <a:p>
            <a:pPr algn="ctr" marL="0" indent="0" lvl="0">
              <a:lnSpc>
                <a:spcPts val="5801"/>
              </a:lnSpc>
              <a:spcBef>
                <a:spcPct val="0"/>
              </a:spcBef>
            </a:pPr>
            <a:r>
              <a:rPr lang="en-US" sz="4204" spc="412">
                <a:solidFill>
                  <a:srgbClr val="231F20"/>
                </a:solidFill>
                <a:latin typeface="Codec Pro ExtraBold"/>
              </a:rPr>
              <a:t>02</a:t>
            </a:r>
          </a:p>
        </p:txBody>
      </p:sp>
      <p:sp>
        <p:nvSpPr>
          <p:cNvPr name="TextBox 42" id="42"/>
          <p:cNvSpPr txBox="true"/>
          <p:nvPr/>
        </p:nvSpPr>
        <p:spPr>
          <a:xfrm rot="0">
            <a:off x="9718025" y="5100527"/>
            <a:ext cx="3488480" cy="949241"/>
          </a:xfrm>
          <a:prstGeom prst="rect">
            <a:avLst/>
          </a:prstGeom>
        </p:spPr>
        <p:txBody>
          <a:bodyPr anchor="t" rtlCol="false" tIns="0" lIns="0" bIns="0" rIns="0">
            <a:spAutoFit/>
          </a:bodyPr>
          <a:lstStyle/>
          <a:p>
            <a:pPr algn="l" marL="0" indent="0" lvl="0">
              <a:lnSpc>
                <a:spcPts val="1930"/>
              </a:lnSpc>
              <a:spcBef>
                <a:spcPct val="0"/>
              </a:spcBef>
            </a:pPr>
            <a:r>
              <a:rPr lang="en-US" sz="1399" spc="137">
                <a:solidFill>
                  <a:srgbClr val="FFFFFF"/>
                </a:solidFill>
                <a:latin typeface="Open Sauce"/>
              </a:rPr>
              <a:t>As a BI Analyst, we will create a master table containing important information and sorted by order date.</a:t>
            </a:r>
          </a:p>
        </p:txBody>
      </p:sp>
      <p:sp>
        <p:nvSpPr>
          <p:cNvPr name="TextBox 43" id="43"/>
          <p:cNvSpPr txBox="true"/>
          <p:nvPr/>
        </p:nvSpPr>
        <p:spPr>
          <a:xfrm rot="0">
            <a:off x="6497552" y="5131699"/>
            <a:ext cx="939772" cy="772597"/>
          </a:xfrm>
          <a:prstGeom prst="rect">
            <a:avLst/>
          </a:prstGeom>
        </p:spPr>
        <p:txBody>
          <a:bodyPr anchor="t" rtlCol="false" tIns="0" lIns="0" bIns="0" rIns="0">
            <a:spAutoFit/>
          </a:bodyPr>
          <a:lstStyle/>
          <a:p>
            <a:pPr algn="ctr" marL="0" indent="0" lvl="0">
              <a:lnSpc>
                <a:spcPts val="5801"/>
              </a:lnSpc>
              <a:spcBef>
                <a:spcPct val="0"/>
              </a:spcBef>
            </a:pPr>
            <a:r>
              <a:rPr lang="en-US" sz="4204" spc="412">
                <a:solidFill>
                  <a:srgbClr val="231F20"/>
                </a:solidFill>
                <a:latin typeface="Codec Pro ExtraBold"/>
              </a:rPr>
              <a:t>03</a:t>
            </a:r>
          </a:p>
        </p:txBody>
      </p:sp>
      <p:sp>
        <p:nvSpPr>
          <p:cNvPr name="TextBox 44" id="44"/>
          <p:cNvSpPr txBox="true"/>
          <p:nvPr/>
        </p:nvSpPr>
        <p:spPr>
          <a:xfrm rot="0">
            <a:off x="11981871" y="6918233"/>
            <a:ext cx="939772" cy="772597"/>
          </a:xfrm>
          <a:prstGeom prst="rect">
            <a:avLst/>
          </a:prstGeom>
        </p:spPr>
        <p:txBody>
          <a:bodyPr anchor="t" rtlCol="false" tIns="0" lIns="0" bIns="0" rIns="0">
            <a:spAutoFit/>
          </a:bodyPr>
          <a:lstStyle/>
          <a:p>
            <a:pPr algn="ctr" marL="0" indent="0" lvl="0">
              <a:lnSpc>
                <a:spcPts val="5801"/>
              </a:lnSpc>
              <a:spcBef>
                <a:spcPct val="0"/>
              </a:spcBef>
            </a:pPr>
            <a:r>
              <a:rPr lang="en-US" sz="4204" spc="412">
                <a:solidFill>
                  <a:srgbClr val="231F20"/>
                </a:solidFill>
                <a:latin typeface="Codec Pro ExtraBold"/>
              </a:rPr>
              <a:t>04</a:t>
            </a:r>
          </a:p>
        </p:txBody>
      </p:sp>
      <p:sp>
        <p:nvSpPr>
          <p:cNvPr name="TextBox 45" id="45"/>
          <p:cNvSpPr txBox="true"/>
          <p:nvPr/>
        </p:nvSpPr>
        <p:spPr>
          <a:xfrm rot="0">
            <a:off x="6399520" y="3175809"/>
            <a:ext cx="3488480" cy="471646"/>
          </a:xfrm>
          <a:prstGeom prst="rect">
            <a:avLst/>
          </a:prstGeom>
        </p:spPr>
        <p:txBody>
          <a:bodyPr anchor="t" rtlCol="false" tIns="0" lIns="0" bIns="0" rIns="0">
            <a:spAutoFit/>
          </a:bodyPr>
          <a:lstStyle/>
          <a:p>
            <a:pPr algn="r" marL="0" indent="0" lvl="0">
              <a:lnSpc>
                <a:spcPts val="1930"/>
              </a:lnSpc>
              <a:spcBef>
                <a:spcPct val="0"/>
              </a:spcBef>
            </a:pPr>
            <a:r>
              <a:rPr lang="en-US" sz="1399" spc="137">
                <a:solidFill>
                  <a:srgbClr val="FFFFFF"/>
                </a:solidFill>
                <a:latin typeface="Open Sauce"/>
              </a:rPr>
              <a:t>Determine the relationships among the four tables.</a:t>
            </a:r>
          </a:p>
        </p:txBody>
      </p:sp>
      <p:sp>
        <p:nvSpPr>
          <p:cNvPr name="TextBox 46" id="46"/>
          <p:cNvSpPr txBox="true"/>
          <p:nvPr/>
        </p:nvSpPr>
        <p:spPr>
          <a:xfrm rot="0">
            <a:off x="6399520" y="7007372"/>
            <a:ext cx="3488480" cy="709172"/>
          </a:xfrm>
          <a:prstGeom prst="rect">
            <a:avLst/>
          </a:prstGeom>
        </p:spPr>
        <p:txBody>
          <a:bodyPr anchor="t" rtlCol="false" tIns="0" lIns="0" bIns="0" rIns="0">
            <a:spAutoFit/>
          </a:bodyPr>
          <a:lstStyle/>
          <a:p>
            <a:pPr algn="r" marL="0" indent="0" lvl="0">
              <a:lnSpc>
                <a:spcPts val="1930"/>
              </a:lnSpc>
              <a:spcBef>
                <a:spcPct val="0"/>
              </a:spcBef>
            </a:pPr>
            <a:r>
              <a:rPr lang="en-US" sz="1399" spc="137">
                <a:solidFill>
                  <a:srgbClr val="FFFFFF"/>
                </a:solidFill>
                <a:latin typeface="Open Sauce"/>
              </a:rPr>
              <a:t>Using Looker Studio, a visualization that displays the sales data will be created.</a:t>
            </a:r>
          </a:p>
        </p:txBody>
      </p:sp>
      <p:sp>
        <p:nvSpPr>
          <p:cNvPr name="TextBox 47" id="47"/>
          <p:cNvSpPr txBox="true"/>
          <p:nvPr/>
        </p:nvSpPr>
        <p:spPr>
          <a:xfrm rot="0">
            <a:off x="783440" y="1120349"/>
            <a:ext cx="3934942" cy="2411257"/>
          </a:xfrm>
          <a:prstGeom prst="rect">
            <a:avLst/>
          </a:prstGeom>
        </p:spPr>
        <p:txBody>
          <a:bodyPr anchor="t" rtlCol="false" tIns="0" lIns="0" bIns="0" rIns="0">
            <a:spAutoFit/>
          </a:bodyPr>
          <a:lstStyle/>
          <a:p>
            <a:pPr algn="l">
              <a:lnSpc>
                <a:spcPts val="2455"/>
              </a:lnSpc>
            </a:pPr>
            <a:r>
              <a:rPr lang="en-US" sz="1779" spc="174">
                <a:solidFill>
                  <a:srgbClr val="FFFFFF"/>
                </a:solidFill>
                <a:latin typeface="Open Sauce"/>
              </a:rPr>
              <a:t>As a data analyst, we are given 4 datasets that can be used and processed for</a:t>
            </a:r>
          </a:p>
          <a:p>
            <a:pPr algn="l">
              <a:lnSpc>
                <a:spcPts val="2455"/>
              </a:lnSpc>
            </a:pPr>
            <a:r>
              <a:rPr lang="en-US" sz="1779" spc="174">
                <a:solidFill>
                  <a:srgbClr val="FFFFFF"/>
                </a:solidFill>
                <a:latin typeface="Open Sauce"/>
              </a:rPr>
              <a:t>provide conclusions and suggestions for internal companies</a:t>
            </a:r>
          </a:p>
          <a:p>
            <a:pPr algn="l">
              <a:lnSpc>
                <a:spcPts val="2455"/>
              </a:lnSpc>
            </a:pPr>
            <a:r>
              <a:rPr lang="en-US" sz="1779" spc="174">
                <a:solidFill>
                  <a:srgbClr val="FFFFFF"/>
                </a:solidFill>
                <a:latin typeface="Open Sauce"/>
              </a:rPr>
              <a:t>increase sales.</a:t>
            </a:r>
          </a:p>
          <a:p>
            <a:pPr algn="l" marL="0" indent="0" lvl="0">
              <a:lnSpc>
                <a:spcPts val="2455"/>
              </a:lnSpc>
              <a:spcBef>
                <a:spcPct val="0"/>
              </a:spcBef>
            </a:pPr>
          </a:p>
        </p:txBody>
      </p:sp>
      <p:grpSp>
        <p:nvGrpSpPr>
          <p:cNvPr name="Group 48" id="48"/>
          <p:cNvGrpSpPr/>
          <p:nvPr/>
        </p:nvGrpSpPr>
        <p:grpSpPr>
          <a:xfrm rot="0">
            <a:off x="7550735" y="8251284"/>
            <a:ext cx="1117345" cy="1832867"/>
            <a:chOff x="0" y="0"/>
            <a:chExt cx="1451520" cy="2381040"/>
          </a:xfrm>
        </p:grpSpPr>
        <p:sp>
          <p:nvSpPr>
            <p:cNvPr name="Freeform 49" id="49"/>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50" id="50"/>
          <p:cNvGrpSpPr/>
          <p:nvPr/>
        </p:nvGrpSpPr>
        <p:grpSpPr>
          <a:xfrm rot="0">
            <a:off x="7685415" y="8877573"/>
            <a:ext cx="312590" cy="580842"/>
            <a:chOff x="0" y="0"/>
            <a:chExt cx="406080" cy="754560"/>
          </a:xfrm>
        </p:grpSpPr>
        <p:sp>
          <p:nvSpPr>
            <p:cNvPr name="Freeform 51" id="51"/>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52" id="52"/>
          <p:cNvGrpSpPr/>
          <p:nvPr/>
        </p:nvGrpSpPr>
        <p:grpSpPr>
          <a:xfrm rot="0">
            <a:off x="7979161" y="8421435"/>
            <a:ext cx="5676510" cy="1475383"/>
            <a:chOff x="0" y="0"/>
            <a:chExt cx="7374240" cy="1916640"/>
          </a:xfrm>
        </p:grpSpPr>
        <p:sp>
          <p:nvSpPr>
            <p:cNvPr name="Freeform 53" id="53"/>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name="TextBox 54" id="54"/>
          <p:cNvSpPr txBox="true"/>
          <p:nvPr/>
        </p:nvSpPr>
        <p:spPr>
          <a:xfrm rot="0">
            <a:off x="9744134" y="8551137"/>
            <a:ext cx="3488480" cy="1187403"/>
          </a:xfrm>
          <a:prstGeom prst="rect">
            <a:avLst/>
          </a:prstGeom>
        </p:spPr>
        <p:txBody>
          <a:bodyPr anchor="t" rtlCol="false" tIns="0" lIns="0" bIns="0" rIns="0">
            <a:spAutoFit/>
          </a:bodyPr>
          <a:lstStyle/>
          <a:p>
            <a:pPr algn="l" marL="0" indent="0" lvl="0">
              <a:lnSpc>
                <a:spcPts val="1930"/>
              </a:lnSpc>
              <a:spcBef>
                <a:spcPct val="0"/>
              </a:spcBef>
            </a:pPr>
            <a:r>
              <a:rPr lang="en-US" sz="1399" spc="137">
                <a:solidFill>
                  <a:srgbClr val="FFFFFF"/>
                </a:solidFill>
                <a:latin typeface="Open Sauce"/>
              </a:rPr>
              <a:t>As a BI analyst, what can you propose to maintain sales or increase sales with the existing detailed transaction table already exist?</a:t>
            </a:r>
          </a:p>
        </p:txBody>
      </p:sp>
      <p:sp>
        <p:nvSpPr>
          <p:cNvPr name="TextBox 55" id="55"/>
          <p:cNvSpPr txBox="true"/>
          <p:nvPr/>
        </p:nvSpPr>
        <p:spPr>
          <a:xfrm rot="0">
            <a:off x="6497552" y="8734698"/>
            <a:ext cx="939772" cy="772419"/>
          </a:xfrm>
          <a:prstGeom prst="rect">
            <a:avLst/>
          </a:prstGeom>
        </p:spPr>
        <p:txBody>
          <a:bodyPr anchor="t" rtlCol="false" tIns="0" lIns="0" bIns="0" rIns="0">
            <a:spAutoFit/>
          </a:bodyPr>
          <a:lstStyle/>
          <a:p>
            <a:pPr algn="ctr" marL="0" indent="0" lvl="0">
              <a:lnSpc>
                <a:spcPts val="5801"/>
              </a:lnSpc>
              <a:spcBef>
                <a:spcPct val="0"/>
              </a:spcBef>
            </a:pPr>
            <a:r>
              <a:rPr lang="en-US" sz="4204" spc="412">
                <a:solidFill>
                  <a:srgbClr val="231F20"/>
                </a:solidFill>
                <a:latin typeface="Codec Pro ExtraBold"/>
              </a:rPr>
              <a:t>05</a:t>
            </a:r>
          </a:p>
        </p:txBody>
      </p:sp>
      <p:sp>
        <p:nvSpPr>
          <p:cNvPr name="Freeform 56" id="56"/>
          <p:cNvSpPr/>
          <p:nvPr/>
        </p:nvSpPr>
        <p:spPr>
          <a:xfrm flipH="false" flipV="false" rot="0">
            <a:off x="8757601" y="8603933"/>
            <a:ext cx="936405" cy="1027990"/>
          </a:xfrm>
          <a:custGeom>
            <a:avLst/>
            <a:gdLst/>
            <a:ahLst/>
            <a:cxnLst/>
            <a:rect r="r" b="b" t="t" l="l"/>
            <a:pathLst>
              <a:path h="1027990" w="936405">
                <a:moveTo>
                  <a:pt x="0" y="0"/>
                </a:moveTo>
                <a:lnTo>
                  <a:pt x="936405" y="0"/>
                </a:lnTo>
                <a:lnTo>
                  <a:pt x="936405" y="1027990"/>
                </a:lnTo>
                <a:lnTo>
                  <a:pt x="0" y="10279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7" id="57"/>
          <p:cNvSpPr txBox="true"/>
          <p:nvPr/>
        </p:nvSpPr>
        <p:spPr>
          <a:xfrm rot="0">
            <a:off x="15134411" y="8514540"/>
            <a:ext cx="2818330" cy="1382277"/>
          </a:xfrm>
          <a:prstGeom prst="rect">
            <a:avLst/>
          </a:prstGeom>
        </p:spPr>
        <p:txBody>
          <a:bodyPr anchor="t" rtlCol="false" tIns="0" lIns="0" bIns="0" rIns="0">
            <a:spAutoFit/>
          </a:bodyPr>
          <a:lstStyle/>
          <a:p>
            <a:pPr algn="l" marL="0" indent="0" lvl="0">
              <a:lnSpc>
                <a:spcPts val="2207"/>
              </a:lnSpc>
              <a:spcBef>
                <a:spcPct val="0"/>
              </a:spcBef>
            </a:pPr>
            <a:r>
              <a:rPr lang="en-US" sz="1599" spc="156">
                <a:solidFill>
                  <a:srgbClr val="FFFFFF"/>
                </a:solidFill>
                <a:latin typeface="Open Sauce"/>
              </a:rPr>
              <a:t>Data Source :  https://drive.google.com/file/d/1RwsBQ1FriNfz6qiq0V5nD7gF7jO81To3/view?usp=sharing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437950" y="1978864"/>
            <a:ext cx="3464342" cy="3465803"/>
            <a:chOff x="0" y="0"/>
            <a:chExt cx="6832800" cy="6835680"/>
          </a:xfrm>
        </p:grpSpPr>
        <p:sp>
          <p:nvSpPr>
            <p:cNvPr name="Freeform 3" id="3"/>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4" id="4"/>
          <p:cNvGrpSpPr/>
          <p:nvPr/>
        </p:nvGrpSpPr>
        <p:grpSpPr>
          <a:xfrm rot="0">
            <a:off x="16203794" y="3102494"/>
            <a:ext cx="1221464" cy="1218543"/>
            <a:chOff x="0" y="0"/>
            <a:chExt cx="2409120" cy="2403360"/>
          </a:xfrm>
        </p:grpSpPr>
        <p:sp>
          <p:nvSpPr>
            <p:cNvPr name="Freeform 5" id="5"/>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6" id="6"/>
          <p:cNvGrpSpPr/>
          <p:nvPr/>
        </p:nvGrpSpPr>
        <p:grpSpPr>
          <a:xfrm rot="0">
            <a:off x="15768580" y="3759571"/>
            <a:ext cx="291976" cy="296951"/>
            <a:chOff x="0" y="0"/>
            <a:chExt cx="549360" cy="558720"/>
          </a:xfrm>
        </p:grpSpPr>
        <p:sp>
          <p:nvSpPr>
            <p:cNvPr name="Freeform 7" id="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8" id="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9" id="9"/>
          <p:cNvGrpSpPr/>
          <p:nvPr/>
        </p:nvGrpSpPr>
        <p:grpSpPr>
          <a:xfrm rot="0">
            <a:off x="15851428" y="3845672"/>
            <a:ext cx="126281" cy="124750"/>
            <a:chOff x="0" y="0"/>
            <a:chExt cx="237600" cy="234720"/>
          </a:xfrm>
        </p:grpSpPr>
        <p:sp>
          <p:nvSpPr>
            <p:cNvPr name="Freeform 10" id="10"/>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1" id="11"/>
          <p:cNvGrpSpPr/>
          <p:nvPr/>
        </p:nvGrpSpPr>
        <p:grpSpPr>
          <a:xfrm rot="0">
            <a:off x="10912349" y="3196454"/>
            <a:ext cx="1221829" cy="1218543"/>
            <a:chOff x="0" y="0"/>
            <a:chExt cx="2409840" cy="2403360"/>
          </a:xfrm>
        </p:grpSpPr>
        <p:sp>
          <p:nvSpPr>
            <p:cNvPr name="Freeform 12" id="12"/>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13" id="13"/>
          <p:cNvGrpSpPr/>
          <p:nvPr/>
        </p:nvGrpSpPr>
        <p:grpSpPr>
          <a:xfrm rot="0">
            <a:off x="12277415" y="3697196"/>
            <a:ext cx="291976" cy="296951"/>
            <a:chOff x="0" y="0"/>
            <a:chExt cx="549360" cy="558720"/>
          </a:xfrm>
        </p:grpSpPr>
        <p:sp>
          <p:nvSpPr>
            <p:cNvPr name="Freeform 14" id="14"/>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5" id="15"/>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6" id="16"/>
          <p:cNvGrpSpPr/>
          <p:nvPr/>
        </p:nvGrpSpPr>
        <p:grpSpPr>
          <a:xfrm rot="0">
            <a:off x="12350710" y="3783297"/>
            <a:ext cx="126663" cy="124750"/>
            <a:chOff x="0" y="0"/>
            <a:chExt cx="238320" cy="234720"/>
          </a:xfrm>
        </p:grpSpPr>
        <p:sp>
          <p:nvSpPr>
            <p:cNvPr name="Freeform 17" id="17"/>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18" id="18"/>
          <p:cNvGrpSpPr/>
          <p:nvPr/>
        </p:nvGrpSpPr>
        <p:grpSpPr>
          <a:xfrm rot="0">
            <a:off x="13658745" y="528753"/>
            <a:ext cx="1221829" cy="1218543"/>
            <a:chOff x="0" y="0"/>
            <a:chExt cx="2409840" cy="2403360"/>
          </a:xfrm>
        </p:grpSpPr>
        <p:sp>
          <p:nvSpPr>
            <p:cNvPr name="Freeform 19" id="19"/>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0" id="20"/>
          <p:cNvGrpSpPr/>
          <p:nvPr/>
        </p:nvGrpSpPr>
        <p:grpSpPr>
          <a:xfrm rot="0">
            <a:off x="14130392" y="1858787"/>
            <a:ext cx="278535" cy="283280"/>
            <a:chOff x="0" y="0"/>
            <a:chExt cx="549360" cy="558720"/>
          </a:xfrm>
        </p:grpSpPr>
        <p:sp>
          <p:nvSpPr>
            <p:cNvPr name="Freeform 21" id="21"/>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2" id="22"/>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3" id="23"/>
          <p:cNvGrpSpPr/>
          <p:nvPr/>
        </p:nvGrpSpPr>
        <p:grpSpPr>
          <a:xfrm rot="0">
            <a:off x="14209426" y="1940924"/>
            <a:ext cx="120467" cy="119007"/>
            <a:chOff x="0" y="0"/>
            <a:chExt cx="237600" cy="234720"/>
          </a:xfrm>
        </p:grpSpPr>
        <p:sp>
          <p:nvSpPr>
            <p:cNvPr name="Freeform 24" id="24"/>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25" id="25"/>
          <p:cNvSpPr/>
          <p:nvPr/>
        </p:nvSpPr>
        <p:spPr>
          <a:xfrm flipH="false" flipV="false" rot="0">
            <a:off x="16402871" y="3350364"/>
            <a:ext cx="817911" cy="715301"/>
          </a:xfrm>
          <a:custGeom>
            <a:avLst/>
            <a:gdLst/>
            <a:ahLst/>
            <a:cxnLst/>
            <a:rect r="r" b="b" t="t" l="l"/>
            <a:pathLst>
              <a:path h="715301" w="817911">
                <a:moveTo>
                  <a:pt x="0" y="0"/>
                </a:moveTo>
                <a:lnTo>
                  <a:pt x="817911" y="0"/>
                </a:lnTo>
                <a:lnTo>
                  <a:pt x="817911" y="715301"/>
                </a:lnTo>
                <a:lnTo>
                  <a:pt x="0" y="715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6085307" y="2049946"/>
            <a:ext cx="823310" cy="662412"/>
          </a:xfrm>
          <a:custGeom>
            <a:avLst/>
            <a:gdLst/>
            <a:ahLst/>
            <a:cxnLst/>
            <a:rect r="r" b="b" t="t" l="l"/>
            <a:pathLst>
              <a:path h="662412" w="823310">
                <a:moveTo>
                  <a:pt x="0" y="0"/>
                </a:moveTo>
                <a:lnTo>
                  <a:pt x="823310" y="0"/>
                </a:lnTo>
                <a:lnTo>
                  <a:pt x="823310" y="662411"/>
                </a:lnTo>
                <a:lnTo>
                  <a:pt x="0" y="662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3892221" y="781287"/>
            <a:ext cx="773886" cy="703533"/>
          </a:xfrm>
          <a:custGeom>
            <a:avLst/>
            <a:gdLst/>
            <a:ahLst/>
            <a:cxnLst/>
            <a:rect r="r" b="b" t="t" l="l"/>
            <a:pathLst>
              <a:path h="703533" w="773886">
                <a:moveTo>
                  <a:pt x="0" y="0"/>
                </a:moveTo>
                <a:lnTo>
                  <a:pt x="773886" y="0"/>
                </a:lnTo>
                <a:lnTo>
                  <a:pt x="773886" y="703533"/>
                </a:lnTo>
                <a:lnTo>
                  <a:pt x="0" y="703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1112758" y="3497500"/>
            <a:ext cx="806953" cy="697006"/>
          </a:xfrm>
          <a:custGeom>
            <a:avLst/>
            <a:gdLst/>
            <a:ahLst/>
            <a:cxnLst/>
            <a:rect r="r" b="b" t="t" l="l"/>
            <a:pathLst>
              <a:path h="697006" w="806953">
                <a:moveTo>
                  <a:pt x="0" y="0"/>
                </a:moveTo>
                <a:lnTo>
                  <a:pt x="806953" y="0"/>
                </a:lnTo>
                <a:lnTo>
                  <a:pt x="806953" y="697006"/>
                </a:lnTo>
                <a:lnTo>
                  <a:pt x="0" y="697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9" id="29"/>
          <p:cNvGrpSpPr/>
          <p:nvPr/>
        </p:nvGrpSpPr>
        <p:grpSpPr>
          <a:xfrm rot="0">
            <a:off x="12930897" y="2472541"/>
            <a:ext cx="2478449" cy="247844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31" id="3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2" id="32"/>
          <p:cNvSpPr txBox="true"/>
          <p:nvPr/>
        </p:nvSpPr>
        <p:spPr>
          <a:xfrm rot="0">
            <a:off x="2306927" y="505950"/>
            <a:ext cx="5150121"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Primary Key</a:t>
            </a:r>
          </a:p>
        </p:txBody>
      </p:sp>
      <p:sp>
        <p:nvSpPr>
          <p:cNvPr name="TextBox 33" id="33"/>
          <p:cNvSpPr txBox="true"/>
          <p:nvPr/>
        </p:nvSpPr>
        <p:spPr>
          <a:xfrm rot="0">
            <a:off x="1482178" y="1718721"/>
            <a:ext cx="9249195" cy="1604495"/>
          </a:xfrm>
          <a:prstGeom prst="rect">
            <a:avLst/>
          </a:prstGeom>
        </p:spPr>
        <p:txBody>
          <a:bodyPr anchor="t" rtlCol="false" tIns="0" lIns="0" bIns="0" rIns="0">
            <a:spAutoFit/>
          </a:bodyPr>
          <a:lstStyle/>
          <a:p>
            <a:pPr algn="just" marL="0" indent="0" lvl="0">
              <a:lnSpc>
                <a:spcPts val="2570"/>
              </a:lnSpc>
              <a:spcBef>
                <a:spcPct val="0"/>
              </a:spcBef>
            </a:pPr>
            <a:r>
              <a:rPr lang="en-US" sz="1862" spc="182">
                <a:solidFill>
                  <a:srgbClr val="231F20"/>
                </a:solidFill>
                <a:latin typeface="Open Sauce"/>
              </a:rPr>
              <a:t>A </a:t>
            </a:r>
            <a:r>
              <a:rPr lang="en-US" sz="1862" spc="182">
                <a:solidFill>
                  <a:srgbClr val="231F20"/>
                </a:solidFill>
                <a:latin typeface="Open Sauce Bold"/>
              </a:rPr>
              <a:t>primary key</a:t>
            </a:r>
            <a:r>
              <a:rPr lang="en-US" sz="1862" spc="182">
                <a:solidFill>
                  <a:srgbClr val="231F20"/>
                </a:solidFill>
                <a:latin typeface="Open Sauce"/>
              </a:rPr>
              <a:t> is a column in a database table that has a unique value for each row and is not allowed to have a null value. </a:t>
            </a:r>
            <a:r>
              <a:rPr lang="en-US" sz="1862" spc="182">
                <a:solidFill>
                  <a:srgbClr val="231F20"/>
                </a:solidFill>
                <a:latin typeface="Open Sauce Bold"/>
              </a:rPr>
              <a:t>Primary keys</a:t>
            </a:r>
            <a:r>
              <a:rPr lang="en-US" sz="1862" spc="182">
                <a:solidFill>
                  <a:srgbClr val="231F20"/>
                </a:solidFill>
                <a:latin typeface="Open Sauce"/>
              </a:rPr>
              <a:t> are used to uniquely identify each row in a table, ensure data integrity and facilitate database operations such as searching and merging data.</a:t>
            </a:r>
          </a:p>
        </p:txBody>
      </p:sp>
      <p:sp>
        <p:nvSpPr>
          <p:cNvPr name="Freeform 34" id="34"/>
          <p:cNvSpPr/>
          <p:nvPr/>
        </p:nvSpPr>
        <p:spPr>
          <a:xfrm flipH="false" flipV="false" rot="0">
            <a:off x="7879615" y="5854242"/>
            <a:ext cx="9698691" cy="3930720"/>
          </a:xfrm>
          <a:custGeom>
            <a:avLst/>
            <a:gdLst/>
            <a:ahLst/>
            <a:cxnLst/>
            <a:rect r="r" b="b" t="t" l="l"/>
            <a:pathLst>
              <a:path h="3930720" w="9698691">
                <a:moveTo>
                  <a:pt x="0" y="0"/>
                </a:moveTo>
                <a:lnTo>
                  <a:pt x="9698690" y="0"/>
                </a:lnTo>
                <a:lnTo>
                  <a:pt x="9698690" y="3930720"/>
                </a:lnTo>
                <a:lnTo>
                  <a:pt x="0" y="3930720"/>
                </a:lnTo>
                <a:lnTo>
                  <a:pt x="0" y="0"/>
                </a:lnTo>
                <a:close/>
              </a:path>
            </a:pathLst>
          </a:custGeom>
          <a:blipFill>
            <a:blip r:embed="rId10"/>
            <a:stretch>
              <a:fillRect l="0" t="-3750" r="0" b="-3750"/>
            </a:stretch>
          </a:blipFill>
        </p:spPr>
      </p:sp>
      <p:sp>
        <p:nvSpPr>
          <p:cNvPr name="Freeform 35" id="35"/>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7" id="37"/>
          <p:cNvSpPr/>
          <p:nvPr/>
        </p:nvSpPr>
        <p:spPr>
          <a:xfrm flipH="false" flipV="false" rot="0">
            <a:off x="13248042" y="3460827"/>
            <a:ext cx="1844159" cy="597488"/>
          </a:xfrm>
          <a:custGeom>
            <a:avLst/>
            <a:gdLst/>
            <a:ahLst/>
            <a:cxnLst/>
            <a:rect r="r" b="b" t="t" l="l"/>
            <a:pathLst>
              <a:path h="597488" w="1844159">
                <a:moveTo>
                  <a:pt x="0" y="0"/>
                </a:moveTo>
                <a:lnTo>
                  <a:pt x="1844159" y="0"/>
                </a:lnTo>
                <a:lnTo>
                  <a:pt x="1844159" y="597488"/>
                </a:lnTo>
                <a:lnTo>
                  <a:pt x="0" y="597488"/>
                </a:lnTo>
                <a:lnTo>
                  <a:pt x="0" y="0"/>
                </a:lnTo>
                <a:close/>
              </a:path>
            </a:pathLst>
          </a:custGeom>
          <a:blipFill>
            <a:blip r:embed="rId13"/>
            <a:stretch>
              <a:fillRect l="0" t="-30783" r="0" b="-45944"/>
            </a:stretch>
          </a:blipFill>
        </p:spPr>
      </p:sp>
      <p:sp>
        <p:nvSpPr>
          <p:cNvPr name="TextBox 38" id="38"/>
          <p:cNvSpPr txBox="true"/>
          <p:nvPr/>
        </p:nvSpPr>
        <p:spPr>
          <a:xfrm rot="0">
            <a:off x="1482178" y="3447041"/>
            <a:ext cx="6799618" cy="1355688"/>
          </a:xfrm>
          <a:prstGeom prst="rect">
            <a:avLst/>
          </a:prstGeom>
        </p:spPr>
        <p:txBody>
          <a:bodyPr anchor="t" rtlCol="false" tIns="0" lIns="0" bIns="0" rIns="0">
            <a:spAutoFit/>
          </a:bodyPr>
          <a:lstStyle/>
          <a:p>
            <a:pPr algn="l">
              <a:lnSpc>
                <a:spcPts val="2732"/>
              </a:lnSpc>
            </a:pPr>
            <a:r>
              <a:rPr lang="en-US" sz="1797" spc="176">
                <a:solidFill>
                  <a:srgbClr val="231F20"/>
                </a:solidFill>
                <a:latin typeface="Open Sauce"/>
              </a:rPr>
              <a:t>Primary key of Customer Table: </a:t>
            </a:r>
            <a:r>
              <a:rPr lang="en-US" sz="1797" spc="176">
                <a:solidFill>
                  <a:srgbClr val="1C5739"/>
                </a:solidFill>
                <a:latin typeface="Open Sauce Bold"/>
              </a:rPr>
              <a:t>CustomerID</a:t>
            </a:r>
          </a:p>
          <a:p>
            <a:pPr algn="l">
              <a:lnSpc>
                <a:spcPts val="2732"/>
              </a:lnSpc>
            </a:pPr>
            <a:r>
              <a:rPr lang="en-US" sz="1797" spc="176">
                <a:solidFill>
                  <a:srgbClr val="231F20"/>
                </a:solidFill>
                <a:latin typeface="Open Sauce"/>
              </a:rPr>
              <a:t>Primary key Products Table: </a:t>
            </a:r>
            <a:r>
              <a:rPr lang="en-US" sz="1797" spc="176">
                <a:solidFill>
                  <a:srgbClr val="1C5739"/>
                </a:solidFill>
                <a:latin typeface="Open Sauce Bold"/>
              </a:rPr>
              <a:t>ProdNumber</a:t>
            </a:r>
          </a:p>
          <a:p>
            <a:pPr algn="l">
              <a:lnSpc>
                <a:spcPts val="2732"/>
              </a:lnSpc>
            </a:pPr>
            <a:r>
              <a:rPr lang="en-US" sz="1797" spc="176">
                <a:solidFill>
                  <a:srgbClr val="231F20"/>
                </a:solidFill>
                <a:latin typeface="Open Sauce"/>
              </a:rPr>
              <a:t>Primary key Orders Table: </a:t>
            </a:r>
            <a:r>
              <a:rPr lang="en-US" sz="1797" spc="176">
                <a:solidFill>
                  <a:srgbClr val="1C5739"/>
                </a:solidFill>
                <a:latin typeface="Open Sauce Bold"/>
              </a:rPr>
              <a:t>OrderID</a:t>
            </a:r>
          </a:p>
          <a:p>
            <a:pPr algn="l" marL="0" indent="0" lvl="0">
              <a:lnSpc>
                <a:spcPts val="2732"/>
              </a:lnSpc>
            </a:pPr>
            <a:r>
              <a:rPr lang="en-US" sz="1797" spc="176">
                <a:solidFill>
                  <a:srgbClr val="231F20"/>
                </a:solidFill>
                <a:latin typeface="Open Sauce"/>
              </a:rPr>
              <a:t>Primary key ProductCategory Table: </a:t>
            </a:r>
            <a:r>
              <a:rPr lang="en-US" sz="1797" spc="176">
                <a:solidFill>
                  <a:srgbClr val="1C5739"/>
                </a:solidFill>
                <a:latin typeface="Open Sauce Bold"/>
              </a:rPr>
              <a:t>CategoryID</a:t>
            </a:r>
          </a:p>
        </p:txBody>
      </p:sp>
      <p:sp>
        <p:nvSpPr>
          <p:cNvPr name="TextBox 39" id="39"/>
          <p:cNvSpPr txBox="true"/>
          <p:nvPr/>
        </p:nvSpPr>
        <p:spPr>
          <a:xfrm rot="0">
            <a:off x="1028700" y="6090348"/>
            <a:ext cx="6562624" cy="4164982"/>
          </a:xfrm>
          <a:prstGeom prst="rect">
            <a:avLst/>
          </a:prstGeom>
        </p:spPr>
        <p:txBody>
          <a:bodyPr anchor="t" rtlCol="false" tIns="0" lIns="0" bIns="0" rIns="0">
            <a:spAutoFit/>
          </a:bodyPr>
          <a:lstStyle/>
          <a:p>
            <a:pPr algn="just">
              <a:lnSpc>
                <a:spcPts val="2708"/>
              </a:lnSpc>
            </a:pPr>
            <a:r>
              <a:rPr lang="en-US" sz="1962" spc="54">
                <a:solidFill>
                  <a:srgbClr val="231F20"/>
                </a:solidFill>
                <a:latin typeface="Open Sauce"/>
              </a:rPr>
              <a:t>There are 3 common types of table relationships that we often encounter when designing a database:</a:t>
            </a:r>
          </a:p>
          <a:p>
            <a:pPr algn="just" marL="402196" indent="-201098" lvl="1">
              <a:lnSpc>
                <a:spcPts val="2812"/>
              </a:lnSpc>
              <a:buFont typeface="Arial"/>
              <a:buChar char="•"/>
            </a:pPr>
            <a:r>
              <a:rPr lang="en-US" sz="1862" spc="160">
                <a:solidFill>
                  <a:srgbClr val="1C5739"/>
                </a:solidFill>
                <a:latin typeface="Open Sauce Bold"/>
              </a:rPr>
              <a:t>One to One</a:t>
            </a:r>
            <a:r>
              <a:rPr lang="en-US" sz="1862" spc="160">
                <a:solidFill>
                  <a:srgbClr val="231F20"/>
                </a:solidFill>
                <a:latin typeface="Open Sauce"/>
              </a:rPr>
              <a:t> : a relationship where a row in table A is only related to one row in table B.</a:t>
            </a:r>
          </a:p>
          <a:p>
            <a:pPr algn="just" marL="402196" indent="-201098" lvl="1">
              <a:lnSpc>
                <a:spcPts val="2812"/>
              </a:lnSpc>
              <a:buFont typeface="Arial"/>
              <a:buChar char="•"/>
            </a:pPr>
            <a:r>
              <a:rPr lang="en-US" sz="1862" spc="160">
                <a:solidFill>
                  <a:srgbClr val="1C5739"/>
                </a:solidFill>
                <a:latin typeface="Open Sauce Bold"/>
              </a:rPr>
              <a:t>One to Many</a:t>
            </a:r>
            <a:r>
              <a:rPr lang="en-US" sz="1862" spc="160">
                <a:solidFill>
                  <a:srgbClr val="231F20"/>
                </a:solidFill>
                <a:latin typeface="Open Sauce"/>
              </a:rPr>
              <a:t>: a relationship where a row in table A has a relationship to multiple rows in table B.</a:t>
            </a:r>
          </a:p>
          <a:p>
            <a:pPr algn="just" marL="402196" indent="-201098" lvl="1">
              <a:lnSpc>
                <a:spcPts val="2812"/>
              </a:lnSpc>
              <a:buFont typeface="Arial"/>
              <a:buChar char="•"/>
            </a:pPr>
            <a:r>
              <a:rPr lang="en-US" sz="1862" spc="160">
                <a:solidFill>
                  <a:srgbClr val="1C5739"/>
                </a:solidFill>
                <a:latin typeface="Open Sauce Bold"/>
              </a:rPr>
              <a:t>Many to Many</a:t>
            </a:r>
            <a:r>
              <a:rPr lang="en-US" sz="1862" spc="160">
                <a:solidFill>
                  <a:srgbClr val="231F20"/>
                </a:solidFill>
                <a:latin typeface="Open Sauce"/>
              </a:rPr>
              <a:t>: a relationship where more than one row of data from table A is related to more than one row of data in table B.</a:t>
            </a:r>
          </a:p>
          <a:p>
            <a:pPr algn="just" marL="0" indent="0" lvl="0">
              <a:lnSpc>
                <a:spcPts val="2570"/>
              </a:lnSpc>
              <a:spcBef>
                <a:spcPct val="0"/>
              </a:spcBef>
            </a:pPr>
          </a:p>
        </p:txBody>
      </p:sp>
      <p:sp>
        <p:nvSpPr>
          <p:cNvPr name="TextBox 40" id="40"/>
          <p:cNvSpPr txBox="true"/>
          <p:nvPr/>
        </p:nvSpPr>
        <p:spPr>
          <a:xfrm rot="0">
            <a:off x="969816" y="5444757"/>
            <a:ext cx="11946569" cy="593449"/>
          </a:xfrm>
          <a:prstGeom prst="rect">
            <a:avLst/>
          </a:prstGeom>
        </p:spPr>
        <p:txBody>
          <a:bodyPr anchor="t" rtlCol="false" tIns="0" lIns="0" bIns="0" rIns="0">
            <a:spAutoFit/>
          </a:bodyPr>
          <a:lstStyle/>
          <a:p>
            <a:pPr algn="l" marL="0" indent="0" lvl="0">
              <a:lnSpc>
                <a:spcPts val="4415"/>
              </a:lnSpc>
              <a:spcBef>
                <a:spcPct val="0"/>
              </a:spcBef>
            </a:pPr>
            <a:r>
              <a:rPr lang="en-US" sz="3199" spc="89">
                <a:solidFill>
                  <a:srgbClr val="231F20"/>
                </a:solidFill>
                <a:latin typeface="Codec Pro ExtraBold"/>
              </a:rPr>
              <a:t>Entity Relationship Diagram (ERD)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768339" y="6828422"/>
            <a:ext cx="4116356" cy="4116356"/>
          </a:xfrm>
          <a:custGeom>
            <a:avLst/>
            <a:gdLst/>
            <a:ahLst/>
            <a:cxnLst/>
            <a:rect r="r" b="b" t="t" l="l"/>
            <a:pathLst>
              <a:path h="4116356" w="4116356">
                <a:moveTo>
                  <a:pt x="0" y="0"/>
                </a:moveTo>
                <a:lnTo>
                  <a:pt x="4116356" y="0"/>
                </a:lnTo>
                <a:lnTo>
                  <a:pt x="4116356" y="4116355"/>
                </a:lnTo>
                <a:lnTo>
                  <a:pt x="0" y="41163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35510" y="3913061"/>
            <a:ext cx="6525048" cy="2705362"/>
          </a:xfrm>
          <a:custGeom>
            <a:avLst/>
            <a:gdLst/>
            <a:ahLst/>
            <a:cxnLst/>
            <a:rect r="r" b="b" t="t" l="l"/>
            <a:pathLst>
              <a:path h="2705362" w="6525048">
                <a:moveTo>
                  <a:pt x="0" y="0"/>
                </a:moveTo>
                <a:lnTo>
                  <a:pt x="6525048" y="0"/>
                </a:lnTo>
                <a:lnTo>
                  <a:pt x="6525048" y="2705363"/>
                </a:lnTo>
                <a:lnTo>
                  <a:pt x="0" y="2705363"/>
                </a:lnTo>
                <a:lnTo>
                  <a:pt x="0" y="0"/>
                </a:lnTo>
                <a:close/>
              </a:path>
            </a:pathLst>
          </a:custGeom>
          <a:blipFill>
            <a:blip r:embed="rId7"/>
            <a:stretch>
              <a:fillRect l="0" t="0" r="0" b="0"/>
            </a:stretch>
          </a:blipFill>
        </p:spPr>
      </p:sp>
      <p:sp>
        <p:nvSpPr>
          <p:cNvPr name="Freeform 10" id="10"/>
          <p:cNvSpPr/>
          <p:nvPr/>
        </p:nvSpPr>
        <p:spPr>
          <a:xfrm flipH="false" flipV="false" rot="0">
            <a:off x="3690980" y="5671078"/>
            <a:ext cx="3488628" cy="3884436"/>
          </a:xfrm>
          <a:custGeom>
            <a:avLst/>
            <a:gdLst/>
            <a:ahLst/>
            <a:cxnLst/>
            <a:rect r="r" b="b" t="t" l="l"/>
            <a:pathLst>
              <a:path h="3884436" w="3488628">
                <a:moveTo>
                  <a:pt x="0" y="0"/>
                </a:moveTo>
                <a:lnTo>
                  <a:pt x="3488628" y="0"/>
                </a:lnTo>
                <a:lnTo>
                  <a:pt x="3488628" y="3884436"/>
                </a:lnTo>
                <a:lnTo>
                  <a:pt x="0" y="3884436"/>
                </a:lnTo>
                <a:lnTo>
                  <a:pt x="0" y="0"/>
                </a:lnTo>
                <a:close/>
              </a:path>
            </a:pathLst>
          </a:custGeom>
          <a:blipFill>
            <a:blip r:embed="rId8"/>
            <a:stretch>
              <a:fillRect l="0" t="0" r="0" b="0"/>
            </a:stretch>
          </a:blipFill>
        </p:spPr>
      </p:sp>
      <p:sp>
        <p:nvSpPr>
          <p:cNvPr name="Freeform 11" id="11"/>
          <p:cNvSpPr/>
          <p:nvPr/>
        </p:nvSpPr>
        <p:spPr>
          <a:xfrm flipH="false" flipV="false" rot="0">
            <a:off x="6379259" y="6024783"/>
            <a:ext cx="2987643" cy="1607276"/>
          </a:xfrm>
          <a:custGeom>
            <a:avLst/>
            <a:gdLst/>
            <a:ahLst/>
            <a:cxnLst/>
            <a:rect r="r" b="b" t="t" l="l"/>
            <a:pathLst>
              <a:path h="1607276" w="2987643">
                <a:moveTo>
                  <a:pt x="0" y="0"/>
                </a:moveTo>
                <a:lnTo>
                  <a:pt x="2987643" y="0"/>
                </a:lnTo>
                <a:lnTo>
                  <a:pt x="2987643" y="1607277"/>
                </a:lnTo>
                <a:lnTo>
                  <a:pt x="0" y="1607277"/>
                </a:lnTo>
                <a:lnTo>
                  <a:pt x="0" y="0"/>
                </a:lnTo>
                <a:close/>
              </a:path>
            </a:pathLst>
          </a:custGeom>
          <a:blipFill>
            <a:blip r:embed="rId9"/>
            <a:stretch>
              <a:fillRect l="0" t="0" r="0" b="0"/>
            </a:stretch>
          </a:blipFill>
        </p:spPr>
      </p:sp>
      <p:sp>
        <p:nvSpPr>
          <p:cNvPr name="Freeform 12" id="12"/>
          <p:cNvSpPr/>
          <p:nvPr/>
        </p:nvSpPr>
        <p:spPr>
          <a:xfrm flipH="false" flipV="false" rot="0">
            <a:off x="1028700" y="6618424"/>
            <a:ext cx="3568780" cy="3437745"/>
          </a:xfrm>
          <a:custGeom>
            <a:avLst/>
            <a:gdLst/>
            <a:ahLst/>
            <a:cxnLst/>
            <a:rect r="r" b="b" t="t" l="l"/>
            <a:pathLst>
              <a:path h="3437745" w="3568780">
                <a:moveTo>
                  <a:pt x="0" y="0"/>
                </a:moveTo>
                <a:lnTo>
                  <a:pt x="3568780" y="0"/>
                </a:lnTo>
                <a:lnTo>
                  <a:pt x="3568780" y="3437745"/>
                </a:lnTo>
                <a:lnTo>
                  <a:pt x="0" y="3437745"/>
                </a:lnTo>
                <a:lnTo>
                  <a:pt x="0" y="0"/>
                </a:lnTo>
                <a:close/>
              </a:path>
            </a:pathLst>
          </a:custGeom>
          <a:blipFill>
            <a:blip r:embed="rId10"/>
            <a:stretch>
              <a:fillRect l="0" t="0" r="0" b="0"/>
            </a:stretch>
          </a:blipFill>
        </p:spPr>
      </p:sp>
      <p:sp>
        <p:nvSpPr>
          <p:cNvPr name="TextBox 13" id="13"/>
          <p:cNvSpPr txBox="true"/>
          <p:nvPr/>
        </p:nvSpPr>
        <p:spPr>
          <a:xfrm rot="0">
            <a:off x="3690980" y="1117986"/>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Google BigQuery</a:t>
            </a:r>
          </a:p>
        </p:txBody>
      </p:sp>
      <p:sp>
        <p:nvSpPr>
          <p:cNvPr name="TextBox 14" id="14"/>
          <p:cNvSpPr txBox="true"/>
          <p:nvPr/>
        </p:nvSpPr>
        <p:spPr>
          <a:xfrm rot="0">
            <a:off x="9568477" y="4249749"/>
            <a:ext cx="6442727" cy="5305765"/>
          </a:xfrm>
          <a:prstGeom prst="rect">
            <a:avLst/>
          </a:prstGeom>
        </p:spPr>
        <p:txBody>
          <a:bodyPr anchor="t" rtlCol="false" tIns="0" lIns="0" bIns="0" rIns="0">
            <a:spAutoFit/>
          </a:bodyPr>
          <a:lstStyle/>
          <a:p>
            <a:pPr algn="l">
              <a:lnSpc>
                <a:spcPts val="3038"/>
              </a:lnSpc>
            </a:pPr>
            <a:r>
              <a:rPr lang="en-US" sz="1797" spc="176">
                <a:solidFill>
                  <a:srgbClr val="000000"/>
                </a:solidFill>
                <a:latin typeface="Open Sauce"/>
              </a:rPr>
              <a:t>The master table is created by combining all tables to get the features that will be included in the dashboard. We will create a master table that contains information: </a:t>
            </a:r>
          </a:p>
          <a:p>
            <a:pPr algn="l" marL="388144" indent="-194072" lvl="1">
              <a:lnSpc>
                <a:spcPts val="3038"/>
              </a:lnSpc>
              <a:buFont typeface="Arial"/>
              <a:buChar char="•"/>
            </a:pPr>
            <a:r>
              <a:rPr lang="en-US" sz="1797" spc="176">
                <a:solidFill>
                  <a:srgbClr val="000000"/>
                </a:solidFill>
                <a:latin typeface="Open Sauce"/>
              </a:rPr>
              <a:t>CustomerEmail </a:t>
            </a:r>
            <a:r>
              <a:rPr lang="en-US" sz="1797" spc="176">
                <a:solidFill>
                  <a:srgbClr val="1C5739"/>
                </a:solidFill>
                <a:latin typeface="Open Sauce Bold"/>
              </a:rPr>
              <a:t>(cust_email)</a:t>
            </a:r>
          </a:p>
          <a:p>
            <a:pPr algn="l" marL="388144" indent="-194072" lvl="1">
              <a:lnSpc>
                <a:spcPts val="3038"/>
              </a:lnSpc>
              <a:buFont typeface="Arial"/>
              <a:buChar char="•"/>
            </a:pPr>
            <a:r>
              <a:rPr lang="en-US" sz="1797" spc="176">
                <a:solidFill>
                  <a:srgbClr val="000000"/>
                </a:solidFill>
                <a:latin typeface="Open Sauce"/>
              </a:rPr>
              <a:t>CustomerCity </a:t>
            </a:r>
            <a:r>
              <a:rPr lang="en-US" sz="1797" spc="176">
                <a:solidFill>
                  <a:srgbClr val="1C5739"/>
                </a:solidFill>
                <a:latin typeface="Open Sauce Bold"/>
              </a:rPr>
              <a:t>(cust_city</a:t>
            </a:r>
            <a:r>
              <a:rPr lang="en-US" sz="1797" spc="176">
                <a:solidFill>
                  <a:srgbClr val="000000"/>
                </a:solidFill>
                <a:latin typeface="Open Sauce"/>
              </a:rPr>
              <a:t>)</a:t>
            </a:r>
          </a:p>
          <a:p>
            <a:pPr algn="l" marL="388144" indent="-194072" lvl="1">
              <a:lnSpc>
                <a:spcPts val="3038"/>
              </a:lnSpc>
              <a:buFont typeface="Arial"/>
              <a:buChar char="•"/>
            </a:pPr>
            <a:r>
              <a:rPr lang="en-US" sz="1797" spc="176">
                <a:solidFill>
                  <a:srgbClr val="000000"/>
                </a:solidFill>
                <a:latin typeface="Open Sauce"/>
              </a:rPr>
              <a:t>OrderDate </a:t>
            </a:r>
            <a:r>
              <a:rPr lang="en-US" sz="1797" spc="176">
                <a:solidFill>
                  <a:srgbClr val="1C5739"/>
                </a:solidFill>
                <a:latin typeface="Open Sauce Bold"/>
              </a:rPr>
              <a:t>(order_date)</a:t>
            </a:r>
          </a:p>
          <a:p>
            <a:pPr algn="l" marL="388144" indent="-194072" lvl="1">
              <a:lnSpc>
                <a:spcPts val="3038"/>
              </a:lnSpc>
              <a:buFont typeface="Arial"/>
              <a:buChar char="•"/>
            </a:pPr>
            <a:r>
              <a:rPr lang="en-US" sz="1797" spc="176">
                <a:solidFill>
                  <a:srgbClr val="000000"/>
                </a:solidFill>
                <a:latin typeface="Open Sauce"/>
              </a:rPr>
              <a:t>OrderQty </a:t>
            </a:r>
            <a:r>
              <a:rPr lang="en-US" sz="1797" spc="176">
                <a:solidFill>
                  <a:srgbClr val="1C5739"/>
                </a:solidFill>
                <a:latin typeface="Open Sauce Bold"/>
              </a:rPr>
              <a:t>(order_qty)</a:t>
            </a:r>
          </a:p>
          <a:p>
            <a:pPr algn="l" marL="388144" indent="-194072" lvl="1">
              <a:lnSpc>
                <a:spcPts val="3038"/>
              </a:lnSpc>
              <a:buFont typeface="Arial"/>
              <a:buChar char="•"/>
            </a:pPr>
            <a:r>
              <a:rPr lang="en-US" sz="1797" spc="176">
                <a:solidFill>
                  <a:srgbClr val="000000"/>
                </a:solidFill>
                <a:latin typeface="Open Sauce"/>
              </a:rPr>
              <a:t>ProductName </a:t>
            </a:r>
            <a:r>
              <a:rPr lang="en-US" sz="1797" spc="176">
                <a:solidFill>
                  <a:srgbClr val="1C5739"/>
                </a:solidFill>
                <a:latin typeface="Open Sauce Bold"/>
              </a:rPr>
              <a:t>(product_name)</a:t>
            </a:r>
          </a:p>
          <a:p>
            <a:pPr algn="l" marL="388144" indent="-194072" lvl="1">
              <a:lnSpc>
                <a:spcPts val="3038"/>
              </a:lnSpc>
              <a:buFont typeface="Arial"/>
              <a:buChar char="•"/>
            </a:pPr>
            <a:r>
              <a:rPr lang="en-US" sz="1797" spc="176">
                <a:solidFill>
                  <a:srgbClr val="000000"/>
                </a:solidFill>
                <a:latin typeface="Open Sauce"/>
              </a:rPr>
              <a:t>ProductPrice </a:t>
            </a:r>
            <a:r>
              <a:rPr lang="en-US" sz="1797" spc="176">
                <a:solidFill>
                  <a:srgbClr val="1C5739"/>
                </a:solidFill>
                <a:latin typeface="Open Sauce Bold"/>
              </a:rPr>
              <a:t>(product_price)</a:t>
            </a:r>
          </a:p>
          <a:p>
            <a:pPr algn="l" marL="388144" indent="-194072" lvl="1">
              <a:lnSpc>
                <a:spcPts val="3038"/>
              </a:lnSpc>
              <a:buFont typeface="Arial"/>
              <a:buChar char="•"/>
            </a:pPr>
            <a:r>
              <a:rPr lang="en-US" sz="1797" spc="176">
                <a:solidFill>
                  <a:srgbClr val="000000"/>
                </a:solidFill>
                <a:latin typeface="Open Sauce"/>
              </a:rPr>
              <a:t>ProductCategoryName </a:t>
            </a:r>
            <a:r>
              <a:rPr lang="en-US" sz="1797" spc="176">
                <a:solidFill>
                  <a:srgbClr val="1C5739"/>
                </a:solidFill>
                <a:latin typeface="Open Sauce Bold"/>
              </a:rPr>
              <a:t>(category_name)</a:t>
            </a:r>
          </a:p>
          <a:p>
            <a:pPr algn="l" marL="388144" indent="-194072" lvl="1">
              <a:lnSpc>
                <a:spcPts val="3038"/>
              </a:lnSpc>
              <a:buFont typeface="Arial"/>
              <a:buChar char="•"/>
            </a:pPr>
            <a:r>
              <a:rPr lang="en-US" sz="1797" spc="176">
                <a:solidFill>
                  <a:srgbClr val="000000"/>
                </a:solidFill>
                <a:latin typeface="Open Sauce"/>
              </a:rPr>
              <a:t>TotalSales </a:t>
            </a:r>
            <a:r>
              <a:rPr lang="en-US" sz="1797" spc="176">
                <a:solidFill>
                  <a:srgbClr val="1C5739"/>
                </a:solidFill>
                <a:latin typeface="Open Sauce Bold"/>
              </a:rPr>
              <a:t>(total_sales)</a:t>
            </a:r>
          </a:p>
          <a:p>
            <a:pPr algn="l" marL="0" indent="0" lvl="0">
              <a:lnSpc>
                <a:spcPts val="3038"/>
              </a:lnSpc>
            </a:pPr>
            <a:r>
              <a:rPr lang="en-US" sz="1797" spc="176">
                <a:solidFill>
                  <a:srgbClr val="000000"/>
                </a:solidFill>
                <a:latin typeface="Open Sauce"/>
              </a:rPr>
              <a:t>Sort the data based on the earliest to latest transaction date the earliest to the latest. </a:t>
            </a:r>
          </a:p>
        </p:txBody>
      </p:sp>
      <p:sp>
        <p:nvSpPr>
          <p:cNvPr name="Freeform 15" id="15"/>
          <p:cNvSpPr/>
          <p:nvPr/>
        </p:nvSpPr>
        <p:spPr>
          <a:xfrm flipH="false" flipV="false" rot="0">
            <a:off x="15408481" y="3256087"/>
            <a:ext cx="2563491" cy="1281746"/>
          </a:xfrm>
          <a:custGeom>
            <a:avLst/>
            <a:gdLst/>
            <a:ahLst/>
            <a:cxnLst/>
            <a:rect r="r" b="b" t="t" l="l"/>
            <a:pathLst>
              <a:path h="1281746" w="2563491">
                <a:moveTo>
                  <a:pt x="0" y="0"/>
                </a:moveTo>
                <a:lnTo>
                  <a:pt x="2563491" y="0"/>
                </a:lnTo>
                <a:lnTo>
                  <a:pt x="2563491" y="1281745"/>
                </a:lnTo>
                <a:lnTo>
                  <a:pt x="0" y="1281745"/>
                </a:lnTo>
                <a:lnTo>
                  <a:pt x="0" y="0"/>
                </a:lnTo>
                <a:close/>
              </a:path>
            </a:pathLst>
          </a:custGeom>
          <a:blipFill>
            <a:blip r:embed="rId11"/>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229822" y="7821510"/>
            <a:ext cx="4116356" cy="4116356"/>
          </a:xfrm>
          <a:custGeom>
            <a:avLst/>
            <a:gdLst/>
            <a:ahLst/>
            <a:cxnLst/>
            <a:rect r="r" b="b" t="t" l="l"/>
            <a:pathLst>
              <a:path h="4116356" w="4116356">
                <a:moveTo>
                  <a:pt x="0" y="0"/>
                </a:moveTo>
                <a:lnTo>
                  <a:pt x="4116356" y="0"/>
                </a:lnTo>
                <a:lnTo>
                  <a:pt x="4116356" y="4116355"/>
                </a:lnTo>
                <a:lnTo>
                  <a:pt x="0" y="41163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350821" y="4229715"/>
            <a:ext cx="10509618" cy="3446916"/>
          </a:xfrm>
          <a:custGeom>
            <a:avLst/>
            <a:gdLst/>
            <a:ahLst/>
            <a:cxnLst/>
            <a:rect r="r" b="b" t="t" l="l"/>
            <a:pathLst>
              <a:path h="3446916" w="10509618">
                <a:moveTo>
                  <a:pt x="0" y="0"/>
                </a:moveTo>
                <a:lnTo>
                  <a:pt x="10509618" y="0"/>
                </a:lnTo>
                <a:lnTo>
                  <a:pt x="10509618" y="3446916"/>
                </a:lnTo>
                <a:lnTo>
                  <a:pt x="0" y="3446916"/>
                </a:lnTo>
                <a:lnTo>
                  <a:pt x="0" y="0"/>
                </a:lnTo>
                <a:close/>
              </a:path>
            </a:pathLst>
          </a:custGeom>
          <a:blipFill>
            <a:blip r:embed="rId7"/>
            <a:stretch>
              <a:fillRect l="0" t="0" r="0" b="0"/>
            </a:stretch>
          </a:blipFill>
        </p:spPr>
      </p:sp>
      <p:sp>
        <p:nvSpPr>
          <p:cNvPr name="TextBox 10" id="10"/>
          <p:cNvSpPr txBox="true"/>
          <p:nvPr/>
        </p:nvSpPr>
        <p:spPr>
          <a:xfrm rot="0">
            <a:off x="3690980" y="1117986"/>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Google BigQuery</a:t>
            </a:r>
          </a:p>
        </p:txBody>
      </p:sp>
      <p:sp>
        <p:nvSpPr>
          <p:cNvPr name="TextBox 11" id="11"/>
          <p:cNvSpPr txBox="true"/>
          <p:nvPr/>
        </p:nvSpPr>
        <p:spPr>
          <a:xfrm rot="0">
            <a:off x="653708" y="4900146"/>
            <a:ext cx="14978405" cy="5281226"/>
          </a:xfrm>
          <a:prstGeom prst="rect">
            <a:avLst/>
          </a:prstGeom>
        </p:spPr>
        <p:txBody>
          <a:bodyPr anchor="t" rtlCol="false" tIns="0" lIns="0" bIns="0" rIns="0">
            <a:spAutoFit/>
          </a:bodyPr>
          <a:lstStyle/>
          <a:p>
            <a:pPr algn="l">
              <a:lnSpc>
                <a:spcPts val="2395"/>
              </a:lnSpc>
            </a:pPr>
            <a:r>
              <a:rPr lang="en-US" sz="1417" spc="138">
                <a:solidFill>
                  <a:srgbClr val="1565C0"/>
                </a:solidFill>
                <a:latin typeface="Open Sauce Bold"/>
              </a:rPr>
              <a:t>Source Code :</a:t>
            </a:r>
          </a:p>
          <a:p>
            <a:pPr algn="l">
              <a:lnSpc>
                <a:spcPts val="2395"/>
              </a:lnSpc>
            </a:pPr>
          </a:p>
          <a:p>
            <a:pPr algn="l">
              <a:lnSpc>
                <a:spcPts val="2395"/>
              </a:lnSpc>
            </a:pPr>
            <a:r>
              <a:rPr lang="en-US" sz="1417" spc="138">
                <a:solidFill>
                  <a:srgbClr val="009245"/>
                </a:solidFill>
                <a:latin typeface="Open Sauce Bold"/>
              </a:rPr>
              <a:t>SELECT</a:t>
            </a:r>
          </a:p>
          <a:p>
            <a:pPr algn="l">
              <a:lnSpc>
                <a:spcPts val="2395"/>
              </a:lnSpc>
            </a:pPr>
            <a:r>
              <a:rPr lang="en-US" sz="1417" spc="138">
                <a:solidFill>
                  <a:srgbClr val="000000"/>
                </a:solidFill>
                <a:latin typeface="Open Sauce"/>
              </a:rPr>
              <a:t>Orders.Date </a:t>
            </a:r>
            <a:r>
              <a:rPr lang="en-US" sz="1417" spc="138">
                <a:solidFill>
                  <a:srgbClr val="009245"/>
                </a:solidFill>
                <a:latin typeface="Open Sauce Bold"/>
              </a:rPr>
              <a:t>AS</a:t>
            </a:r>
            <a:r>
              <a:rPr lang="en-US" sz="1417" spc="138">
                <a:solidFill>
                  <a:srgbClr val="000000"/>
                </a:solidFill>
                <a:latin typeface="Open Sauce"/>
              </a:rPr>
              <a:t> order_date,</a:t>
            </a:r>
          </a:p>
          <a:p>
            <a:pPr algn="l">
              <a:lnSpc>
                <a:spcPts val="2395"/>
              </a:lnSpc>
            </a:pPr>
            <a:r>
              <a:rPr lang="en-US" sz="1417" spc="138">
                <a:solidFill>
                  <a:srgbClr val="000000"/>
                </a:solidFill>
                <a:latin typeface="Open Sauce"/>
              </a:rPr>
              <a:t>ProductCategory.CategoryName </a:t>
            </a:r>
            <a:r>
              <a:rPr lang="en-US" sz="1417" spc="138">
                <a:solidFill>
                  <a:srgbClr val="009245"/>
                </a:solidFill>
                <a:latin typeface="Open Sauce Bold"/>
              </a:rPr>
              <a:t>as</a:t>
            </a:r>
            <a:r>
              <a:rPr lang="en-US" sz="1417" spc="138">
                <a:solidFill>
                  <a:srgbClr val="000000"/>
                </a:solidFill>
                <a:latin typeface="Open Sauce"/>
              </a:rPr>
              <a:t> category_name,</a:t>
            </a:r>
          </a:p>
          <a:p>
            <a:pPr algn="l">
              <a:lnSpc>
                <a:spcPts val="2395"/>
              </a:lnSpc>
            </a:pPr>
            <a:r>
              <a:rPr lang="en-US" sz="1417" spc="138">
                <a:solidFill>
                  <a:srgbClr val="000000"/>
                </a:solidFill>
                <a:latin typeface="Open Sauce"/>
              </a:rPr>
              <a:t>Products1.ProdName </a:t>
            </a:r>
            <a:r>
              <a:rPr lang="en-US" sz="1417" spc="138">
                <a:solidFill>
                  <a:srgbClr val="009245"/>
                </a:solidFill>
                <a:latin typeface="Open Sauce Bold"/>
              </a:rPr>
              <a:t>AS</a:t>
            </a:r>
            <a:r>
              <a:rPr lang="en-US" sz="1417" spc="138">
                <a:solidFill>
                  <a:srgbClr val="000000"/>
                </a:solidFill>
                <a:latin typeface="Open Sauce"/>
              </a:rPr>
              <a:t> product_name,</a:t>
            </a:r>
          </a:p>
          <a:p>
            <a:pPr algn="l">
              <a:lnSpc>
                <a:spcPts val="2395"/>
              </a:lnSpc>
            </a:pPr>
            <a:r>
              <a:rPr lang="en-US" sz="1417" spc="138">
                <a:solidFill>
                  <a:srgbClr val="000000"/>
                </a:solidFill>
                <a:latin typeface="Open Sauce"/>
              </a:rPr>
              <a:t>Products1.Price</a:t>
            </a:r>
            <a:r>
              <a:rPr lang="en-US" sz="1417" spc="138">
                <a:solidFill>
                  <a:srgbClr val="009245"/>
                </a:solidFill>
                <a:latin typeface="Open Sauce Bold"/>
              </a:rPr>
              <a:t> AS</a:t>
            </a:r>
            <a:r>
              <a:rPr lang="en-US" sz="1417" spc="138">
                <a:solidFill>
                  <a:srgbClr val="000000"/>
                </a:solidFill>
                <a:latin typeface="Open Sauce"/>
              </a:rPr>
              <a:t> product_price,</a:t>
            </a:r>
          </a:p>
          <a:p>
            <a:pPr algn="l">
              <a:lnSpc>
                <a:spcPts val="2395"/>
              </a:lnSpc>
            </a:pPr>
            <a:r>
              <a:rPr lang="en-US" sz="1417" spc="138">
                <a:solidFill>
                  <a:srgbClr val="000000"/>
                </a:solidFill>
                <a:latin typeface="Open Sauce"/>
              </a:rPr>
              <a:t>Orders.Quantity </a:t>
            </a:r>
            <a:r>
              <a:rPr lang="en-US" sz="1417" spc="138">
                <a:solidFill>
                  <a:srgbClr val="009245"/>
                </a:solidFill>
                <a:latin typeface="Open Sauce Bold"/>
              </a:rPr>
              <a:t>AS</a:t>
            </a:r>
            <a:r>
              <a:rPr lang="en-US" sz="1417" spc="138">
                <a:solidFill>
                  <a:srgbClr val="000000"/>
                </a:solidFill>
                <a:latin typeface="Open Sauce"/>
              </a:rPr>
              <a:t> order_qty,</a:t>
            </a:r>
          </a:p>
          <a:p>
            <a:pPr algn="l">
              <a:lnSpc>
                <a:spcPts val="2395"/>
              </a:lnSpc>
            </a:pPr>
            <a:r>
              <a:rPr lang="en-US" sz="1417" spc="138">
                <a:solidFill>
                  <a:srgbClr val="009245"/>
                </a:solidFill>
                <a:latin typeface="Open Sauce"/>
              </a:rPr>
              <a:t>ROUND</a:t>
            </a:r>
            <a:r>
              <a:rPr lang="en-US" sz="1417" spc="138">
                <a:solidFill>
                  <a:srgbClr val="000000"/>
                </a:solidFill>
                <a:latin typeface="Open Sauce"/>
              </a:rPr>
              <a:t>((Products1.Price * Orders.Quantity),2) </a:t>
            </a:r>
            <a:r>
              <a:rPr lang="en-US" sz="1417" spc="138">
                <a:solidFill>
                  <a:srgbClr val="009245"/>
                </a:solidFill>
                <a:latin typeface="Open Sauce Bold"/>
              </a:rPr>
              <a:t>as</a:t>
            </a:r>
            <a:r>
              <a:rPr lang="en-US" sz="1417" spc="138">
                <a:solidFill>
                  <a:srgbClr val="000000"/>
                </a:solidFill>
                <a:latin typeface="Open Sauce"/>
              </a:rPr>
              <a:t> total_sales,</a:t>
            </a:r>
          </a:p>
          <a:p>
            <a:pPr algn="l">
              <a:lnSpc>
                <a:spcPts val="2395"/>
              </a:lnSpc>
            </a:pPr>
            <a:r>
              <a:rPr lang="en-US" sz="1417" spc="138">
                <a:solidFill>
                  <a:srgbClr val="000000"/>
                </a:solidFill>
                <a:latin typeface="Open Sauce"/>
              </a:rPr>
              <a:t>Customers.CustomerEmail </a:t>
            </a:r>
            <a:r>
              <a:rPr lang="en-US" sz="1417" spc="138">
                <a:solidFill>
                  <a:srgbClr val="009245"/>
                </a:solidFill>
                <a:latin typeface="Open Sauce Bold"/>
              </a:rPr>
              <a:t>AS</a:t>
            </a:r>
            <a:r>
              <a:rPr lang="en-US" sz="1417" spc="138">
                <a:solidFill>
                  <a:srgbClr val="000000"/>
                </a:solidFill>
                <a:latin typeface="Open Sauce"/>
              </a:rPr>
              <a:t> cust_email,</a:t>
            </a:r>
          </a:p>
          <a:p>
            <a:pPr algn="l">
              <a:lnSpc>
                <a:spcPts val="2395"/>
              </a:lnSpc>
            </a:pPr>
            <a:r>
              <a:rPr lang="en-US" sz="1417" spc="138">
                <a:solidFill>
                  <a:srgbClr val="000000"/>
                </a:solidFill>
                <a:latin typeface="Open Sauce"/>
              </a:rPr>
              <a:t>Customers.CustomerCity </a:t>
            </a:r>
            <a:r>
              <a:rPr lang="en-US" sz="1417" spc="138">
                <a:solidFill>
                  <a:srgbClr val="009245"/>
                </a:solidFill>
                <a:latin typeface="Open Sauce Bold"/>
              </a:rPr>
              <a:t>AS</a:t>
            </a:r>
            <a:r>
              <a:rPr lang="en-US" sz="1417" spc="138">
                <a:solidFill>
                  <a:srgbClr val="000000"/>
                </a:solidFill>
                <a:latin typeface="Open Sauce"/>
              </a:rPr>
              <a:t> cust_city</a:t>
            </a:r>
          </a:p>
          <a:p>
            <a:pPr algn="l">
              <a:lnSpc>
                <a:spcPts val="2395"/>
              </a:lnSpc>
            </a:pPr>
            <a:r>
              <a:rPr lang="en-US" sz="1417" spc="138">
                <a:solidFill>
                  <a:srgbClr val="009245"/>
                </a:solidFill>
                <a:latin typeface="Open Sauce Bold"/>
              </a:rPr>
              <a:t>FROM</a:t>
            </a:r>
          </a:p>
          <a:p>
            <a:pPr algn="l">
              <a:lnSpc>
                <a:spcPts val="2395"/>
              </a:lnSpc>
            </a:pPr>
            <a:r>
              <a:rPr lang="en-US" sz="1417" spc="138">
                <a:solidFill>
                  <a:srgbClr val="000000"/>
                </a:solidFill>
                <a:latin typeface="Open Sauce"/>
              </a:rPr>
              <a:t>pbi-project-muamalat.PBI_project_muamalat.Customers</a:t>
            </a:r>
          </a:p>
          <a:p>
            <a:pPr algn="l">
              <a:lnSpc>
                <a:spcPts val="2395"/>
              </a:lnSpc>
            </a:pPr>
            <a:r>
              <a:rPr lang="en-US" sz="1417" spc="138">
                <a:solidFill>
                  <a:srgbClr val="009245"/>
                </a:solidFill>
                <a:latin typeface="Open Sauce Bold"/>
              </a:rPr>
              <a:t>JOIN </a:t>
            </a:r>
            <a:r>
              <a:rPr lang="en-US" sz="1417" spc="138">
                <a:solidFill>
                  <a:srgbClr val="000000"/>
                </a:solidFill>
                <a:latin typeface="Open Sauce"/>
              </a:rPr>
              <a:t>pbi-project-muamalat.PBI_project_muamalat.Orders Orders </a:t>
            </a:r>
            <a:r>
              <a:rPr lang="en-US" sz="1417" spc="138">
                <a:solidFill>
                  <a:srgbClr val="009245"/>
                </a:solidFill>
                <a:latin typeface="Open Sauce Bold"/>
              </a:rPr>
              <a:t>ON</a:t>
            </a:r>
            <a:r>
              <a:rPr lang="en-US" sz="1417" spc="138">
                <a:solidFill>
                  <a:srgbClr val="000000"/>
                </a:solidFill>
                <a:latin typeface="Open Sauce"/>
              </a:rPr>
              <a:t> Customers.CustomerID = Orders.CustomerID</a:t>
            </a:r>
          </a:p>
          <a:p>
            <a:pPr algn="l">
              <a:lnSpc>
                <a:spcPts val="2395"/>
              </a:lnSpc>
            </a:pPr>
            <a:r>
              <a:rPr lang="en-US" sz="1417" spc="138">
                <a:solidFill>
                  <a:srgbClr val="009245"/>
                </a:solidFill>
                <a:latin typeface="Open Sauce Bold"/>
              </a:rPr>
              <a:t>JOIN</a:t>
            </a:r>
            <a:r>
              <a:rPr lang="en-US" sz="1417" spc="138">
                <a:solidFill>
                  <a:srgbClr val="000000"/>
                </a:solidFill>
                <a:latin typeface="Open Sauce"/>
              </a:rPr>
              <a:t> pbi-project-muamalat.PBI_project_muamalat.Products1 Products1 </a:t>
            </a:r>
            <a:r>
              <a:rPr lang="en-US" sz="1417" spc="138">
                <a:solidFill>
                  <a:srgbClr val="009245"/>
                </a:solidFill>
                <a:latin typeface="Open Sauce Bold"/>
              </a:rPr>
              <a:t>ON </a:t>
            </a:r>
            <a:r>
              <a:rPr lang="en-US" sz="1417" spc="138">
                <a:solidFill>
                  <a:srgbClr val="000000"/>
                </a:solidFill>
                <a:latin typeface="Open Sauce"/>
              </a:rPr>
              <a:t>Products1.ProdNumber = Orders.ProdNumber</a:t>
            </a:r>
          </a:p>
          <a:p>
            <a:pPr algn="l">
              <a:lnSpc>
                <a:spcPts val="2395"/>
              </a:lnSpc>
            </a:pPr>
            <a:r>
              <a:rPr lang="en-US" sz="1417" spc="138">
                <a:solidFill>
                  <a:srgbClr val="009245"/>
                </a:solidFill>
                <a:latin typeface="Open Sauce Bold"/>
              </a:rPr>
              <a:t>JOIN</a:t>
            </a:r>
            <a:r>
              <a:rPr lang="en-US" sz="1417" spc="138">
                <a:solidFill>
                  <a:srgbClr val="000000"/>
                </a:solidFill>
                <a:latin typeface="Open Sauce"/>
              </a:rPr>
              <a:t> pbi-project-muamalat.PBI_project_muamalat.ProductCategory ProductCategory </a:t>
            </a:r>
            <a:r>
              <a:rPr lang="en-US" sz="1417" spc="138">
                <a:solidFill>
                  <a:srgbClr val="009245"/>
                </a:solidFill>
                <a:latin typeface="Open Sauce Bold"/>
              </a:rPr>
              <a:t>ON</a:t>
            </a:r>
            <a:r>
              <a:rPr lang="en-US" sz="1417" spc="138">
                <a:solidFill>
                  <a:srgbClr val="000000"/>
                </a:solidFill>
                <a:latin typeface="Open Sauce"/>
              </a:rPr>
              <a:t> ProductCategory.CategoryID = Products1.Category</a:t>
            </a:r>
          </a:p>
          <a:p>
            <a:pPr algn="l">
              <a:lnSpc>
                <a:spcPts val="2395"/>
              </a:lnSpc>
            </a:pPr>
            <a:r>
              <a:rPr lang="en-US" sz="1417" spc="138">
                <a:solidFill>
                  <a:srgbClr val="009245"/>
                </a:solidFill>
                <a:latin typeface="Open Sauce Bold"/>
              </a:rPr>
              <a:t>ORDER BY </a:t>
            </a:r>
            <a:r>
              <a:rPr lang="en-US" sz="1417" spc="138">
                <a:solidFill>
                  <a:srgbClr val="FF3131"/>
                </a:solidFill>
                <a:latin typeface="Open Sauce Bold"/>
              </a:rPr>
              <a:t>1,5</a:t>
            </a:r>
            <a:r>
              <a:rPr lang="en-US" sz="1417" spc="138">
                <a:solidFill>
                  <a:srgbClr val="009245"/>
                </a:solidFill>
                <a:latin typeface="Open Sauce Bold"/>
              </a:rPr>
              <a:t> ASC</a:t>
            </a:r>
          </a:p>
          <a:p>
            <a:pPr algn="l" marL="0" indent="0" lvl="0">
              <a:lnSpc>
                <a:spcPts val="2395"/>
              </a:lnSpc>
            </a:pPr>
          </a:p>
        </p:txBody>
      </p:sp>
      <p:sp>
        <p:nvSpPr>
          <p:cNvPr name="TextBox 12" id="12"/>
          <p:cNvSpPr txBox="true"/>
          <p:nvPr/>
        </p:nvSpPr>
        <p:spPr>
          <a:xfrm rot="0">
            <a:off x="7350821" y="3735790"/>
            <a:ext cx="1050332" cy="303289"/>
          </a:xfrm>
          <a:prstGeom prst="rect">
            <a:avLst/>
          </a:prstGeom>
        </p:spPr>
        <p:txBody>
          <a:bodyPr anchor="t" rtlCol="false" tIns="0" lIns="0" bIns="0" rIns="0">
            <a:spAutoFit/>
          </a:bodyPr>
          <a:lstStyle/>
          <a:p>
            <a:pPr algn="ctr">
              <a:lnSpc>
                <a:spcPts val="2334"/>
              </a:lnSpc>
              <a:spcBef>
                <a:spcPct val="0"/>
              </a:spcBef>
            </a:pPr>
            <a:r>
              <a:rPr lang="en-US" sz="1795">
                <a:solidFill>
                  <a:srgbClr val="0053BC"/>
                </a:solidFill>
                <a:latin typeface="Montserrat Light Bold"/>
              </a:rPr>
              <a:t>Output : </a:t>
            </a:r>
          </a:p>
        </p:txBody>
      </p:sp>
      <p:sp>
        <p:nvSpPr>
          <p:cNvPr name="Freeform 13" id="13"/>
          <p:cNvSpPr/>
          <p:nvPr/>
        </p:nvSpPr>
        <p:spPr>
          <a:xfrm flipH="false" flipV="false" rot="0">
            <a:off x="653708" y="3256087"/>
            <a:ext cx="2563491" cy="1281746"/>
          </a:xfrm>
          <a:custGeom>
            <a:avLst/>
            <a:gdLst/>
            <a:ahLst/>
            <a:cxnLst/>
            <a:rect r="r" b="b" t="t" l="l"/>
            <a:pathLst>
              <a:path h="1281746" w="2563491">
                <a:moveTo>
                  <a:pt x="0" y="0"/>
                </a:moveTo>
                <a:lnTo>
                  <a:pt x="2563491" y="0"/>
                </a:lnTo>
                <a:lnTo>
                  <a:pt x="2563491" y="1281745"/>
                </a:lnTo>
                <a:lnTo>
                  <a:pt x="0" y="1281745"/>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9222" r="0" b="-9222"/>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2485593" y="2204304"/>
            <a:ext cx="799426" cy="880347"/>
          </a:xfrm>
          <a:custGeom>
            <a:avLst/>
            <a:gdLst/>
            <a:ahLst/>
            <a:cxnLst/>
            <a:rect r="r" b="b" t="t" l="l"/>
            <a:pathLst>
              <a:path h="880347" w="799426">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473258" y="5340485"/>
            <a:ext cx="4946515" cy="4946515"/>
          </a:xfrm>
          <a:custGeom>
            <a:avLst/>
            <a:gdLst/>
            <a:ahLst/>
            <a:cxnLst/>
            <a:rect r="r" b="b" t="t" l="l"/>
            <a:pathLst>
              <a:path h="4946515" w="4946515">
                <a:moveTo>
                  <a:pt x="0" y="0"/>
                </a:moveTo>
                <a:lnTo>
                  <a:pt x="4946516" y="0"/>
                </a:lnTo>
                <a:lnTo>
                  <a:pt x="4946516" y="4946515"/>
                </a:lnTo>
                <a:lnTo>
                  <a:pt x="0" y="49465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486568" y="7943411"/>
            <a:ext cx="4366109" cy="43661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cap="sq">
              <a:noFill/>
              <a:prstDash val="solid"/>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6" id="16"/>
          <p:cNvSpPr/>
          <p:nvPr/>
        </p:nvSpPr>
        <p:spPr>
          <a:xfrm flipH="false" flipV="false" rot="0">
            <a:off x="15457399" y="520162"/>
            <a:ext cx="2314172" cy="1321649"/>
          </a:xfrm>
          <a:custGeom>
            <a:avLst/>
            <a:gdLst/>
            <a:ahLst/>
            <a:cxnLst/>
            <a:rect r="r" b="b" t="t" l="l"/>
            <a:pathLst>
              <a:path h="1321649" w="2314172">
                <a:moveTo>
                  <a:pt x="0" y="0"/>
                </a:moveTo>
                <a:lnTo>
                  <a:pt x="2314171" y="0"/>
                </a:lnTo>
                <a:lnTo>
                  <a:pt x="2314171" y="1321649"/>
                </a:lnTo>
                <a:lnTo>
                  <a:pt x="0" y="1321649"/>
                </a:lnTo>
                <a:lnTo>
                  <a:pt x="0" y="0"/>
                </a:lnTo>
                <a:close/>
              </a:path>
            </a:pathLst>
          </a:custGeom>
          <a:blipFill>
            <a:blip r:embed="rId7"/>
            <a:stretch>
              <a:fillRect l="0" t="0" r="0" b="0"/>
            </a:stretch>
          </a:blipFill>
        </p:spPr>
      </p:sp>
      <p:sp>
        <p:nvSpPr>
          <p:cNvPr name="TextBox 17" id="17"/>
          <p:cNvSpPr txBox="true"/>
          <p:nvPr/>
        </p:nvSpPr>
        <p:spPr>
          <a:xfrm rot="0">
            <a:off x="7566603" y="2680229"/>
            <a:ext cx="5488313"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rPr>
              <a:t>Looker Studio</a:t>
            </a:r>
          </a:p>
        </p:txBody>
      </p:sp>
      <p:sp>
        <p:nvSpPr>
          <p:cNvPr name="TextBox 18" id="18"/>
          <p:cNvSpPr txBox="true"/>
          <p:nvPr/>
        </p:nvSpPr>
        <p:spPr>
          <a:xfrm rot="0">
            <a:off x="7566603" y="5086350"/>
            <a:ext cx="8502217" cy="4438299"/>
          </a:xfrm>
          <a:prstGeom prst="rect">
            <a:avLst/>
          </a:prstGeom>
        </p:spPr>
        <p:txBody>
          <a:bodyPr anchor="t" rtlCol="false" tIns="0" lIns="0" bIns="0" rIns="0">
            <a:spAutoFit/>
          </a:bodyPr>
          <a:lstStyle/>
          <a:p>
            <a:pPr algn="l">
              <a:lnSpc>
                <a:spcPts val="2936"/>
              </a:lnSpc>
            </a:pPr>
            <a:r>
              <a:rPr lang="en-US" sz="1944" spc="190">
                <a:solidFill>
                  <a:srgbClr val="231F20"/>
                </a:solidFill>
                <a:latin typeface="Open Sauce"/>
              </a:rPr>
              <a:t>From the results of the table created in the previous master table, save the results in CSV form. Using Looker Studio, create a visualization that displays the sales data. data. The visualization must contain at least : </a:t>
            </a:r>
          </a:p>
          <a:p>
            <a:pPr algn="l">
              <a:lnSpc>
                <a:spcPts val="2936"/>
              </a:lnSpc>
            </a:pPr>
          </a:p>
          <a:p>
            <a:pPr algn="l">
              <a:lnSpc>
                <a:spcPts val="2936"/>
              </a:lnSpc>
            </a:pPr>
            <a:r>
              <a:rPr lang="en-US" sz="1944" spc="190">
                <a:solidFill>
                  <a:srgbClr val="231F20"/>
                </a:solidFill>
                <a:latin typeface="Open Sauce"/>
              </a:rPr>
              <a:t>- Total sales</a:t>
            </a:r>
          </a:p>
          <a:p>
            <a:pPr algn="l">
              <a:lnSpc>
                <a:spcPts val="2936"/>
              </a:lnSpc>
            </a:pPr>
            <a:r>
              <a:rPr lang="en-US" sz="1944" spc="190">
                <a:solidFill>
                  <a:srgbClr val="231F20"/>
                </a:solidFill>
                <a:latin typeface="Open Sauce"/>
              </a:rPr>
              <a:t>- Grand total sales by product category</a:t>
            </a:r>
          </a:p>
          <a:p>
            <a:pPr algn="l">
              <a:lnSpc>
                <a:spcPts val="2936"/>
              </a:lnSpc>
            </a:pPr>
            <a:r>
              <a:rPr lang="en-US" sz="1944" spc="190">
                <a:solidFill>
                  <a:srgbClr val="231F20"/>
                </a:solidFill>
                <a:latin typeface="Open Sauce"/>
              </a:rPr>
              <a:t>- Total qty by product category</a:t>
            </a:r>
          </a:p>
          <a:p>
            <a:pPr algn="l">
              <a:lnSpc>
                <a:spcPts val="2936"/>
              </a:lnSpc>
            </a:pPr>
            <a:r>
              <a:rPr lang="en-US" sz="1944" spc="190">
                <a:solidFill>
                  <a:srgbClr val="231F20"/>
                </a:solidFill>
                <a:latin typeface="Open Sauce"/>
              </a:rPr>
              <a:t>- Total sales by city</a:t>
            </a:r>
          </a:p>
          <a:p>
            <a:pPr algn="l">
              <a:lnSpc>
                <a:spcPts val="2936"/>
              </a:lnSpc>
            </a:pPr>
            <a:r>
              <a:rPr lang="en-US" sz="1944" spc="190">
                <a:solidFill>
                  <a:srgbClr val="231F20"/>
                </a:solidFill>
                <a:latin typeface="Open Sauce"/>
              </a:rPr>
              <a:t>- Total qty by city</a:t>
            </a:r>
          </a:p>
          <a:p>
            <a:pPr algn="l">
              <a:lnSpc>
                <a:spcPts val="2936"/>
              </a:lnSpc>
            </a:pPr>
            <a:r>
              <a:rPr lang="en-US" sz="1944" spc="190">
                <a:solidFill>
                  <a:srgbClr val="231F20"/>
                </a:solidFill>
                <a:latin typeface="Open Sauce"/>
              </a:rPr>
              <a:t>- Top 5 product categories with the highest sales</a:t>
            </a:r>
          </a:p>
          <a:p>
            <a:pPr algn="l">
              <a:lnSpc>
                <a:spcPts val="2936"/>
              </a:lnSpc>
            </a:pPr>
            <a:r>
              <a:rPr lang="en-US" sz="1944" spc="190">
                <a:solidFill>
                  <a:srgbClr val="231F20"/>
                </a:solidFill>
                <a:latin typeface="Open Sauce"/>
              </a:rPr>
              <a:t>- Top 5 product categories with the highest qty</a:t>
            </a:r>
          </a:p>
        </p:txBody>
      </p:sp>
      <p:sp>
        <p:nvSpPr>
          <p:cNvPr name="TextBox 19" id="19"/>
          <p:cNvSpPr txBox="true"/>
          <p:nvPr/>
        </p:nvSpPr>
        <p:spPr>
          <a:xfrm rot="0">
            <a:off x="7566603" y="3685924"/>
            <a:ext cx="8502217" cy="1317328"/>
          </a:xfrm>
          <a:prstGeom prst="rect">
            <a:avLst/>
          </a:prstGeom>
        </p:spPr>
        <p:txBody>
          <a:bodyPr anchor="t" rtlCol="false" tIns="0" lIns="0" bIns="0" rIns="0">
            <a:spAutoFit/>
          </a:bodyPr>
          <a:lstStyle/>
          <a:p>
            <a:pPr algn="l">
              <a:lnSpc>
                <a:spcPts val="2683"/>
              </a:lnSpc>
            </a:pPr>
            <a:r>
              <a:rPr lang="en-US" sz="1944" spc="190">
                <a:solidFill>
                  <a:srgbClr val="231F20"/>
                </a:solidFill>
                <a:latin typeface="Open Sauce"/>
              </a:rPr>
              <a:t>Looker Studio (formerly Google Data Studio) is one of the built-in visualization tools Google that makes it easy for us to do data visualization.</a:t>
            </a:r>
          </a:p>
          <a:p>
            <a:pPr algn="l">
              <a:lnSpc>
                <a:spcPts val="268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23241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969802" y="6892185"/>
            <a:ext cx="4946515" cy="4946515"/>
          </a:xfrm>
          <a:custGeom>
            <a:avLst/>
            <a:gdLst/>
            <a:ahLst/>
            <a:cxnLst/>
            <a:rect r="r" b="b" t="t" l="l"/>
            <a:pathLst>
              <a:path h="4946515" w="4946515">
                <a:moveTo>
                  <a:pt x="0" y="0"/>
                </a:moveTo>
                <a:lnTo>
                  <a:pt x="4946516" y="0"/>
                </a:lnTo>
                <a:lnTo>
                  <a:pt x="4946516" y="4946515"/>
                </a:lnTo>
                <a:lnTo>
                  <a:pt x="0" y="4946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33350" y="-1444558"/>
            <a:ext cx="4946515" cy="4946515"/>
          </a:xfrm>
          <a:custGeom>
            <a:avLst/>
            <a:gdLst/>
            <a:ahLst/>
            <a:cxnLst/>
            <a:rect r="r" b="b" t="t" l="l"/>
            <a:pathLst>
              <a:path h="4946515" w="4946515">
                <a:moveTo>
                  <a:pt x="0" y="0"/>
                </a:moveTo>
                <a:lnTo>
                  <a:pt x="4946515" y="0"/>
                </a:lnTo>
                <a:lnTo>
                  <a:pt x="4946515" y="4946516"/>
                </a:lnTo>
                <a:lnTo>
                  <a:pt x="0" y="4946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DAGE1-3gb_M</dc:identifier>
  <dcterms:modified xsi:type="dcterms:W3CDTF">2011-08-01T06:04:30Z</dcterms:modified>
  <cp:revision>1</cp:revision>
  <dc:title>Business Intelligence Analyst</dc:title>
</cp:coreProperties>
</file>